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7"/>
  </p:notesMasterIdLst>
  <p:handoutMasterIdLst>
    <p:handoutMasterId r:id="rId18"/>
  </p:handoutMasterIdLst>
  <p:sldIdLst>
    <p:sldId id="256" r:id="rId5"/>
    <p:sldId id="776" r:id="rId6"/>
    <p:sldId id="849" r:id="rId7"/>
    <p:sldId id="785" r:id="rId8"/>
    <p:sldId id="854" r:id="rId9"/>
    <p:sldId id="855" r:id="rId10"/>
    <p:sldId id="856" r:id="rId11"/>
    <p:sldId id="857" r:id="rId12"/>
    <p:sldId id="858" r:id="rId13"/>
    <p:sldId id="859" r:id="rId14"/>
    <p:sldId id="860" r:id="rId15"/>
    <p:sldId id="784" r:id="rId16"/>
  </p:sldIdLst>
  <p:sldSz cx="9144000" cy="6858000" type="screen4x3"/>
  <p:notesSz cx="9928225" cy="6797675"/>
  <p:custDataLst>
    <p:tags r:id="rId1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57" d="100"/>
          <a:sy n="57" d="100"/>
        </p:scale>
        <p:origin x="90"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29/07/2018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7/29/2018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207785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5960939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67522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92355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445884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237696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41454673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1.xml"/><Relationship Id="rId2"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 Target="../slides/slide10.xml"/><Relationship Id="rId5" Type="http://schemas.openxmlformats.org/officeDocument/2006/relationships/slide" Target="../slides/slide8.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971411" y="620688"/>
            <a:ext cx="950195"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Assessment</a:t>
            </a:r>
            <a:endParaRPr lang="en-GB" sz="114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51893" y="620688"/>
            <a:ext cx="153978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P1 – Letter Etiquette</a:t>
            </a:r>
            <a:endParaRPr lang="en-GB" sz="114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1737164" y="620688"/>
            <a:ext cx="156134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P2 – Business Emails</a:t>
            </a:r>
            <a:endParaRPr lang="en-GB" sz="114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3343991" y="620688"/>
            <a:ext cx="1823873" cy="357190"/>
          </a:xfrm>
          <a:prstGeom prst="round2SameRect">
            <a:avLst/>
          </a:prstGeom>
          <a:gradFill>
            <a:gsLst>
              <a:gs pos="0">
                <a:schemeClr val="accent2">
                  <a:lumMod val="50000"/>
                </a:schemeClr>
              </a:gs>
              <a:gs pos="47000">
                <a:schemeClr val="accent2">
                  <a:lumMod val="75000"/>
                </a:schemeClr>
              </a:gs>
              <a:gs pos="70000">
                <a:srgbClr val="FF0000"/>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M1 – Email Contact List</a:t>
            </a:r>
            <a:endParaRPr lang="en-GB" sz="114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5213348" y="620688"/>
            <a:ext cx="171258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P3 – Multiple Response</a:t>
            </a:r>
            <a:endParaRPr lang="en-GB" sz="114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hyperlink" Target="P3.1%20-%20Creating%20a%20Contact%20Group.mp4"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hyperlink" Target="P3.1%20-%20Creating%20a%20Contact%20Group.mp4"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P1.2%20-%20The%20Key%20Forms%20of%20Business%20Writing.mp4" TargetMode="Externa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Communicate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Writing</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Following Business Etiquette</a:t>
            </a:r>
            <a:endPar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980912" y="404664"/>
            <a:ext cx="6911568" cy="1323439"/>
          </a:xfrm>
          <a:prstGeom prst="rect">
            <a:avLst/>
          </a:prstGeom>
          <a:noFill/>
        </p:spPr>
        <p:txBody>
          <a:bodyPr wrap="square" rtlCol="0">
            <a:spAutoFit/>
          </a:bodyPr>
          <a:lstStyle/>
          <a:p>
            <a:pPr algn="r"/>
            <a:r>
              <a:rPr lang="en-GB" sz="2800" b="1" dirty="0"/>
              <a:t>OCR Level 02 – Cambridge Technical</a:t>
            </a:r>
          </a:p>
          <a:p>
            <a:pPr algn="r"/>
            <a:r>
              <a:rPr lang="en-US" sz="2300" b="1" dirty="0"/>
              <a:t>Unit 06 </a:t>
            </a:r>
            <a:r>
              <a:rPr lang="en-US" sz="2300" b="1" dirty="0" smtClean="0"/>
              <a:t>-</a:t>
            </a:r>
            <a:r>
              <a:rPr lang="en-US" sz="2300" dirty="0" smtClean="0"/>
              <a:t> </a:t>
            </a:r>
            <a:r>
              <a:rPr lang="en-US" sz="2300" dirty="0"/>
              <a:t>Communicate in a Business </a:t>
            </a:r>
            <a:r>
              <a:rPr lang="en-US" sz="2300" dirty="0" smtClean="0"/>
              <a:t>Environment</a:t>
            </a:r>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A/617/0726</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1026" name="Picture 2" descr="Image result for business communic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8426" y="2063809"/>
            <a:ext cx="4426061" cy="30894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M1.1 – Distribution List</a:t>
            </a:r>
            <a:endParaRPr lang="en-GB" sz="4000" b="1" dirty="0" smtClean="0"/>
          </a:p>
        </p:txBody>
      </p:sp>
      <p:sp>
        <p:nvSpPr>
          <p:cNvPr id="2" name="Rectangle 1"/>
          <p:cNvSpPr/>
          <p:nvPr/>
        </p:nvSpPr>
        <p:spPr>
          <a:xfrm>
            <a:off x="208675" y="1052736"/>
            <a:ext cx="6595573" cy="5755422"/>
          </a:xfrm>
          <a:prstGeom prst="rect">
            <a:avLst/>
          </a:prstGeom>
        </p:spPr>
        <p:txBody>
          <a:bodyPr wrap="square" numCol="1" spcCol="72000">
            <a:spAutoFit/>
          </a:bodyPr>
          <a:lstStyle/>
          <a:p>
            <a:pPr marL="268288" indent="-268288">
              <a:buClr>
                <a:schemeClr val="accent4">
                  <a:lumMod val="75000"/>
                </a:schemeClr>
              </a:buClr>
              <a:buSzPct val="68000"/>
              <a:buFont typeface="Arial" panose="020B0604020202020204" pitchFamily="34" charset="0"/>
              <a:buChar char="►"/>
            </a:pPr>
            <a:r>
              <a:rPr lang="en-US" sz="1600" dirty="0"/>
              <a:t>For </a:t>
            </a:r>
            <a:r>
              <a:rPr lang="en-US" sz="1600" dirty="0" smtClean="0"/>
              <a:t>M1 </a:t>
            </a:r>
            <a:r>
              <a:rPr lang="en-US" sz="1600" dirty="0"/>
              <a:t>you have to distribute business documents to </a:t>
            </a:r>
            <a:r>
              <a:rPr lang="en-US" sz="1600" dirty="0" smtClean="0"/>
              <a:t>multiple relevant </a:t>
            </a:r>
            <a:r>
              <a:rPr lang="en-US" sz="1600" dirty="0"/>
              <a:t>personnel using </a:t>
            </a:r>
            <a:r>
              <a:rPr lang="en-US" sz="1600" dirty="0" smtClean="0"/>
              <a:t>a </a:t>
            </a:r>
            <a:r>
              <a:rPr lang="en-US" sz="1600" dirty="0"/>
              <a:t>distribution </a:t>
            </a:r>
            <a:r>
              <a:rPr lang="en-US" sz="1600" dirty="0" smtClean="0"/>
              <a:t>list. This is similar to P3.1 in Unit 05, so you can use your evidence from that unit within this. </a:t>
            </a:r>
            <a:endParaRPr lang="en-US" sz="1600" dirty="0"/>
          </a:p>
          <a:p>
            <a:pPr marL="268288" indent="-268288">
              <a:buClr>
                <a:schemeClr val="accent4">
                  <a:lumMod val="75000"/>
                </a:schemeClr>
              </a:buClr>
              <a:buSzPct val="68000"/>
              <a:buFont typeface="Arial" panose="020B0604020202020204" pitchFamily="34" charset="0"/>
              <a:buChar char="►"/>
            </a:pPr>
            <a:r>
              <a:rPr lang="en-US" sz="1600" dirty="0"/>
              <a:t>The documents should be distributed to all relevant personnel, for example, </a:t>
            </a:r>
            <a:r>
              <a:rPr lang="en-US" sz="1600" dirty="0" smtClean="0"/>
              <a:t>all the Business teachers </a:t>
            </a:r>
            <a:r>
              <a:rPr lang="en-US" sz="1600" dirty="0"/>
              <a:t>should be sent copies of the meeting </a:t>
            </a:r>
            <a:r>
              <a:rPr lang="en-US" sz="1600" dirty="0" smtClean="0"/>
              <a:t>minutes or the agenda for the parents meeting.</a:t>
            </a:r>
            <a:endParaRPr lang="en-US" sz="1600" dirty="0"/>
          </a:p>
          <a:p>
            <a:pPr marL="268288" indent="-268288">
              <a:buClr>
                <a:schemeClr val="accent4">
                  <a:lumMod val="75000"/>
                </a:schemeClr>
              </a:buClr>
              <a:buSzPct val="68000"/>
              <a:buFont typeface="Arial" panose="020B0604020202020204" pitchFamily="34" charset="0"/>
              <a:buChar char="►"/>
            </a:pPr>
            <a:r>
              <a:rPr lang="en-US" sz="1600" dirty="0" smtClean="0"/>
              <a:t>You </a:t>
            </a:r>
            <a:r>
              <a:rPr lang="en-US" sz="1600" dirty="0"/>
              <a:t>should now use your school email and set up a group called Business </a:t>
            </a:r>
            <a:r>
              <a:rPr lang="en-US" sz="1600" dirty="0" smtClean="0"/>
              <a:t>Department. All </a:t>
            </a:r>
            <a:r>
              <a:rPr lang="en-US" sz="1600" dirty="0"/>
              <a:t>email programs are a little different so I would follow loosely the steps named on the next slide.</a:t>
            </a:r>
          </a:p>
          <a:p>
            <a:pPr marL="268288" indent="-268288">
              <a:buClr>
                <a:schemeClr val="accent4">
                  <a:lumMod val="75000"/>
                </a:schemeClr>
              </a:buClr>
              <a:buSzPct val="68000"/>
              <a:buFont typeface="Arial" panose="020B0604020202020204" pitchFamily="34" charset="0"/>
              <a:buChar char="►"/>
            </a:pPr>
            <a:r>
              <a:rPr lang="en-US" sz="1600" dirty="0"/>
              <a:t>Each stage of this should be evidenced and explained as proof, and out into a report as a guide on how to create and distribute documents through email</a:t>
            </a:r>
            <a:r>
              <a:rPr lang="en-US" sz="1600" dirty="0" smtClean="0"/>
              <a:t>.</a:t>
            </a:r>
          </a:p>
          <a:p>
            <a:pPr>
              <a:buClr>
                <a:schemeClr val="accent4">
                  <a:lumMod val="75000"/>
                </a:schemeClr>
              </a:buClr>
              <a:buSzPct val="68000"/>
            </a:pPr>
            <a:r>
              <a:rPr lang="en-US" sz="1600" b="1" dirty="0" smtClean="0">
                <a:solidFill>
                  <a:srgbClr val="FF0000"/>
                </a:solidFill>
              </a:rPr>
              <a:t>M1.1 – Task 06 - </a:t>
            </a:r>
            <a:r>
              <a:rPr lang="en-US" sz="1600" dirty="0">
                <a:solidFill>
                  <a:srgbClr val="FF0000"/>
                </a:solidFill>
              </a:rPr>
              <a:t>Set up an email contact group and send a business email to the </a:t>
            </a:r>
            <a:r>
              <a:rPr lang="en-US" sz="1600" dirty="0" smtClean="0">
                <a:solidFill>
                  <a:srgbClr val="FF0000"/>
                </a:solidFill>
              </a:rPr>
              <a:t>group</a:t>
            </a:r>
          </a:p>
          <a:p>
            <a:pPr marL="622300" lvl="1" indent="-285750">
              <a:buClr>
                <a:schemeClr val="accent4">
                  <a:lumMod val="75000"/>
                </a:schemeClr>
              </a:buClr>
              <a:buSzPct val="68000"/>
              <a:buFont typeface="Wingdings" panose="05000000000000000000" pitchFamily="2" charset="2"/>
              <a:buChar char="§"/>
            </a:pPr>
            <a:r>
              <a:rPr lang="en-US" sz="1600" dirty="0" smtClean="0"/>
              <a:t>This email should be professionally laid out, and contain the following standard procedures learned from Unit 05:</a:t>
            </a:r>
          </a:p>
          <a:p>
            <a:pPr marL="622300" lvl="1" indent="-285750">
              <a:buClr>
                <a:schemeClr val="accent4">
                  <a:lumMod val="75000"/>
                </a:schemeClr>
              </a:buClr>
              <a:buSzPct val="68000"/>
              <a:buFont typeface="Wingdings" panose="05000000000000000000" pitchFamily="2" charset="2"/>
              <a:buChar char="§"/>
            </a:pPr>
            <a:r>
              <a:rPr lang="en-US" sz="1600" dirty="0" smtClean="0"/>
              <a:t>Use of CC and BCC</a:t>
            </a:r>
          </a:p>
          <a:p>
            <a:pPr marL="622300" lvl="1" indent="-285750">
              <a:buClr>
                <a:schemeClr val="accent4">
                  <a:lumMod val="75000"/>
                </a:schemeClr>
              </a:buClr>
              <a:buSzPct val="68000"/>
              <a:buFont typeface="Wingdings" panose="05000000000000000000" pitchFamily="2" charset="2"/>
              <a:buChar char="§"/>
            </a:pPr>
            <a:r>
              <a:rPr lang="en-US" sz="1600" dirty="0" smtClean="0"/>
              <a:t>Importance set to On</a:t>
            </a:r>
          </a:p>
          <a:p>
            <a:pPr marL="622300" lvl="1" indent="-285750">
              <a:buClr>
                <a:schemeClr val="accent4">
                  <a:lumMod val="75000"/>
                </a:schemeClr>
              </a:buClr>
              <a:buSzPct val="68000"/>
              <a:buFont typeface="Wingdings" panose="05000000000000000000" pitchFamily="2" charset="2"/>
              <a:buChar char="§"/>
            </a:pPr>
            <a:r>
              <a:rPr lang="en-US" sz="1600" dirty="0" smtClean="0"/>
              <a:t>Subject that is relevant to the attachment</a:t>
            </a:r>
          </a:p>
          <a:p>
            <a:pPr marL="622300" lvl="1" indent="-285750">
              <a:buClr>
                <a:schemeClr val="accent4">
                  <a:lumMod val="75000"/>
                </a:schemeClr>
              </a:buClr>
              <a:buSzPct val="68000"/>
              <a:buFont typeface="Wingdings" panose="05000000000000000000" pitchFamily="2" charset="2"/>
              <a:buChar char="§"/>
            </a:pPr>
            <a:r>
              <a:rPr lang="en-US" sz="1600" dirty="0" smtClean="0"/>
              <a:t>Attachments should be named and an indication of the program to be used to open it</a:t>
            </a:r>
          </a:p>
          <a:p>
            <a:pPr marL="622300" lvl="1" indent="-285750">
              <a:buClr>
                <a:schemeClr val="accent4">
                  <a:lumMod val="75000"/>
                </a:schemeClr>
              </a:buClr>
              <a:buSzPct val="68000"/>
              <a:buFont typeface="Wingdings" panose="05000000000000000000" pitchFamily="2" charset="2"/>
              <a:buChar char="§"/>
            </a:pPr>
            <a:r>
              <a:rPr lang="en-US" sz="1600" dirty="0" smtClean="0"/>
              <a:t>Salutations and Name, Job Title and Contact details of the sender.</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804248" y="1124744"/>
            <a:ext cx="2051720" cy="1470199"/>
          </a:xfrm>
          <a:prstGeom prst="rect">
            <a:avLst/>
          </a:prstGeom>
        </p:spPr>
      </p:pic>
      <p:sp>
        <p:nvSpPr>
          <p:cNvPr id="5" name="TextBox 4">
            <a:hlinkClick r:id="rId4" action="ppaction://hlinkfile"/>
          </p:cNvPr>
          <p:cNvSpPr txBox="1"/>
          <p:nvPr/>
        </p:nvSpPr>
        <p:spPr>
          <a:xfrm>
            <a:off x="6804248" y="2852936"/>
            <a:ext cx="2051720" cy="646331"/>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How to create a Distribution Group</a:t>
            </a:r>
            <a:endParaRPr lang="en-GB" dirty="0"/>
          </a:p>
        </p:txBody>
      </p:sp>
      <p:pic>
        <p:nvPicPr>
          <p:cNvPr id="6" name="Picture 2" descr="Image result for read notification in outloo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248" y="3696672"/>
            <a:ext cx="2051720" cy="13995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4" action="ppaction://hlinkfile"/>
          </p:cNvPr>
          <p:cNvSpPr txBox="1"/>
          <p:nvPr/>
        </p:nvSpPr>
        <p:spPr>
          <a:xfrm>
            <a:off x="6804248" y="5229200"/>
            <a:ext cx="2051720" cy="923330"/>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How to create a Request Read Receipt</a:t>
            </a:r>
            <a:endParaRPr lang="en-GB" dirty="0"/>
          </a:p>
        </p:txBody>
      </p:sp>
    </p:spTree>
    <p:extLst>
      <p:ext uri="{BB962C8B-B14F-4D97-AF65-F5344CB8AC3E}">
        <p14:creationId xmlns:p14="http://schemas.microsoft.com/office/powerpoint/2010/main" val="97348539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P3.1 – Email Reply to All Response</a:t>
            </a:r>
            <a:endParaRPr lang="en-GB" sz="4000" b="1" dirty="0" smtClean="0"/>
          </a:p>
        </p:txBody>
      </p:sp>
      <p:sp>
        <p:nvSpPr>
          <p:cNvPr id="2" name="Rectangle 1"/>
          <p:cNvSpPr/>
          <p:nvPr/>
        </p:nvSpPr>
        <p:spPr>
          <a:xfrm>
            <a:off x="208675" y="1052736"/>
            <a:ext cx="6595573" cy="5586145"/>
          </a:xfrm>
          <a:prstGeom prst="rect">
            <a:avLst/>
          </a:prstGeom>
        </p:spPr>
        <p:txBody>
          <a:bodyPr wrap="square" numCol="1" spcCol="72000">
            <a:spAutoFit/>
          </a:bodyPr>
          <a:lstStyle/>
          <a:p>
            <a:pPr marL="268288" indent="-268288">
              <a:buClr>
                <a:schemeClr val="accent4">
                  <a:lumMod val="75000"/>
                </a:schemeClr>
              </a:buClr>
              <a:buSzPct val="68000"/>
              <a:buFont typeface="Arial" panose="020B0604020202020204" pitchFamily="34" charset="0"/>
              <a:buChar char="►"/>
            </a:pPr>
            <a:r>
              <a:rPr lang="en-US" sz="1700" dirty="0"/>
              <a:t>In order to meet P3, </a:t>
            </a:r>
            <a:r>
              <a:rPr lang="en-US" sz="1700" dirty="0" smtClean="0"/>
              <a:t>you must </a:t>
            </a:r>
            <a:r>
              <a:rPr lang="en-US" sz="1700" dirty="0"/>
              <a:t>receive an email where multiple recipients are included on the circulation, and ensure that they reply to all included on the original email. The reply should be appropriate to the type of recipients and contain the correct information that has been requested at the appropriate level of priority. </a:t>
            </a:r>
          </a:p>
          <a:p>
            <a:pPr marL="268288" indent="-268288">
              <a:buClr>
                <a:schemeClr val="accent4">
                  <a:lumMod val="75000"/>
                </a:schemeClr>
              </a:buClr>
              <a:buSzPct val="68000"/>
              <a:buFont typeface="Arial" panose="020B0604020202020204" pitchFamily="34" charset="0"/>
              <a:buChar char="►"/>
            </a:pPr>
            <a:r>
              <a:rPr lang="en-US" sz="1700" dirty="0" smtClean="0"/>
              <a:t>For this make sure all the Business Department make suggestions as to what needs to be said at the meeting, they each need to contribute something. When you get their responses, highlight the emails in your inbox, right click and click on reply to all.</a:t>
            </a:r>
          </a:p>
          <a:p>
            <a:pPr marL="268288" indent="-268288">
              <a:buClr>
                <a:schemeClr val="accent4">
                  <a:lumMod val="75000"/>
                </a:schemeClr>
              </a:buClr>
              <a:buSzPct val="68000"/>
              <a:buFont typeface="Arial" panose="020B0604020202020204" pitchFamily="34" charset="0"/>
              <a:buChar char="►"/>
            </a:pPr>
            <a:r>
              <a:rPr lang="en-US" sz="1700" dirty="0" smtClean="0"/>
              <a:t>In your reply, take all the points made and pout them into a list and ask the department about agreeing to the list and adding extra comments.</a:t>
            </a:r>
          </a:p>
          <a:p>
            <a:pPr marL="268288" indent="-268288">
              <a:buClr>
                <a:schemeClr val="accent4">
                  <a:lumMod val="75000"/>
                </a:schemeClr>
              </a:buClr>
              <a:buSzPct val="68000"/>
              <a:buFont typeface="Arial" panose="020B0604020202020204" pitchFamily="34" charset="0"/>
              <a:buChar char="►"/>
            </a:pPr>
            <a:r>
              <a:rPr lang="en-US" sz="1700" dirty="0" smtClean="0"/>
              <a:t>Evidence each stage of the email process, specifically the reply to all section.</a:t>
            </a:r>
          </a:p>
          <a:p>
            <a:pPr>
              <a:buClr>
                <a:schemeClr val="accent4">
                  <a:lumMod val="75000"/>
                </a:schemeClr>
              </a:buClr>
              <a:buSzPct val="68000"/>
            </a:pPr>
            <a:r>
              <a:rPr lang="en-US" sz="1700" b="1" dirty="0" smtClean="0">
                <a:solidFill>
                  <a:srgbClr val="FF0000"/>
                </a:solidFill>
              </a:rPr>
              <a:t>P3.1 – Task 07 - </a:t>
            </a:r>
            <a:r>
              <a:rPr lang="en-US" sz="1700" dirty="0" smtClean="0">
                <a:solidFill>
                  <a:srgbClr val="FF0000"/>
                </a:solidFill>
              </a:rPr>
              <a:t>Reply </a:t>
            </a:r>
            <a:r>
              <a:rPr lang="en-US" sz="1700" dirty="0">
                <a:solidFill>
                  <a:srgbClr val="FF0000"/>
                </a:solidFill>
              </a:rPr>
              <a:t>to a business email with multiple recipients</a:t>
            </a:r>
          </a:p>
          <a:p>
            <a:pPr marL="622300" lvl="1" indent="-285750">
              <a:buClr>
                <a:schemeClr val="accent4">
                  <a:lumMod val="75000"/>
                </a:schemeClr>
              </a:buClr>
              <a:buSzPct val="68000"/>
              <a:buFont typeface="Wingdings" panose="05000000000000000000" pitchFamily="2" charset="2"/>
              <a:buChar char="§"/>
            </a:pPr>
            <a:r>
              <a:rPr lang="en-US" sz="1700" dirty="0" smtClean="0"/>
              <a:t>The email needs to be professional</a:t>
            </a:r>
          </a:p>
          <a:p>
            <a:pPr marL="622300" lvl="1" indent="-285750">
              <a:buClr>
                <a:schemeClr val="accent4">
                  <a:lumMod val="75000"/>
                </a:schemeClr>
              </a:buClr>
              <a:buSzPct val="68000"/>
              <a:buFont typeface="Wingdings" panose="05000000000000000000" pitchFamily="2" charset="2"/>
              <a:buChar char="§"/>
            </a:pPr>
            <a:r>
              <a:rPr lang="en-US" sz="1700" dirty="0" smtClean="0"/>
              <a:t>Needs to have a request in it</a:t>
            </a:r>
          </a:p>
          <a:p>
            <a:pPr marL="622300" lvl="1" indent="-285750">
              <a:buClr>
                <a:schemeClr val="accent4">
                  <a:lumMod val="75000"/>
                </a:schemeClr>
              </a:buClr>
              <a:buSzPct val="68000"/>
              <a:buFont typeface="Wingdings" panose="05000000000000000000" pitchFamily="2" charset="2"/>
              <a:buChar char="§"/>
            </a:pPr>
            <a:r>
              <a:rPr lang="en-US" sz="1700" dirty="0" smtClean="0"/>
              <a:t>Needs importance set to high again</a:t>
            </a:r>
          </a:p>
          <a:p>
            <a:pPr marL="622300" lvl="1" indent="-285750">
              <a:buClr>
                <a:schemeClr val="accent4">
                  <a:lumMod val="75000"/>
                </a:schemeClr>
              </a:buClr>
              <a:buSzPct val="68000"/>
              <a:buFont typeface="Wingdings" panose="05000000000000000000" pitchFamily="2" charset="2"/>
              <a:buChar char="§"/>
            </a:pPr>
            <a:r>
              <a:rPr lang="en-US" sz="1700" dirty="0" smtClean="0"/>
              <a:t>Needs salutation and appropriate subject.</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804248" y="1124744"/>
            <a:ext cx="2051720" cy="1470199"/>
          </a:xfrm>
          <a:prstGeom prst="rect">
            <a:avLst/>
          </a:prstGeom>
        </p:spPr>
      </p:pic>
      <p:sp>
        <p:nvSpPr>
          <p:cNvPr id="5" name="TextBox 4">
            <a:hlinkClick r:id="rId4" action="ppaction://hlinkfile"/>
          </p:cNvPr>
          <p:cNvSpPr txBox="1"/>
          <p:nvPr/>
        </p:nvSpPr>
        <p:spPr>
          <a:xfrm>
            <a:off x="6804248" y="2852936"/>
            <a:ext cx="2051720" cy="646331"/>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How to create a Distribution Group</a:t>
            </a:r>
            <a:endParaRPr lang="en-GB" dirty="0"/>
          </a:p>
        </p:txBody>
      </p:sp>
      <p:pic>
        <p:nvPicPr>
          <p:cNvPr id="6" name="Picture 2" descr="Image result for read notification in outloo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248" y="3696672"/>
            <a:ext cx="2051720" cy="13995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4" action="ppaction://hlinkfile"/>
          </p:cNvPr>
          <p:cNvSpPr txBox="1"/>
          <p:nvPr/>
        </p:nvSpPr>
        <p:spPr>
          <a:xfrm>
            <a:off x="6804248" y="5229200"/>
            <a:ext cx="2051720" cy="923330"/>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How to create a Request Read Receipt</a:t>
            </a:r>
            <a:endParaRPr lang="en-GB" dirty="0"/>
          </a:p>
        </p:txBody>
      </p:sp>
    </p:spTree>
    <p:extLst>
      <p:ext uri="{BB962C8B-B14F-4D97-AF65-F5344CB8AC3E}">
        <p14:creationId xmlns:p14="http://schemas.microsoft.com/office/powerpoint/2010/main" val="78908173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693866"/>
          </a:xfrm>
          <a:prstGeom prst="rect">
            <a:avLst/>
          </a:prstGeom>
        </p:spPr>
        <p:txBody>
          <a:bodyPr wrap="square">
            <a:spAutoFit/>
          </a:bodyPr>
          <a:lstStyle/>
          <a:p>
            <a:pPr>
              <a:buClr>
                <a:srgbClr val="002060"/>
              </a:buClr>
            </a:pPr>
            <a:r>
              <a:rPr lang="en-US" sz="2600" b="1" dirty="0">
                <a:solidFill>
                  <a:srgbClr val="FF0000"/>
                </a:solidFill>
              </a:rPr>
              <a:t>P1.1 – Task 01 – </a:t>
            </a:r>
            <a:r>
              <a:rPr lang="en-US" sz="2600" dirty="0">
                <a:solidFill>
                  <a:srgbClr val="FF0000"/>
                </a:solidFill>
              </a:rPr>
              <a:t>Create a report that describes Letter Writing Etiquette.</a:t>
            </a:r>
          </a:p>
          <a:p>
            <a:pPr>
              <a:buClr>
                <a:srgbClr val="002060"/>
              </a:buClr>
            </a:pPr>
            <a:r>
              <a:rPr lang="en-US" sz="2600" b="1" dirty="0" smtClean="0">
                <a:solidFill>
                  <a:srgbClr val="FF0000"/>
                </a:solidFill>
              </a:rPr>
              <a:t>P1.2 </a:t>
            </a:r>
            <a:r>
              <a:rPr lang="en-US" sz="2600" b="1" dirty="0">
                <a:solidFill>
                  <a:srgbClr val="FF0000"/>
                </a:solidFill>
              </a:rPr>
              <a:t>– Task 02 – </a:t>
            </a:r>
            <a:r>
              <a:rPr lang="en-US" sz="2600" dirty="0">
                <a:solidFill>
                  <a:srgbClr val="FF0000"/>
                </a:solidFill>
              </a:rPr>
              <a:t>Create a letter that </a:t>
            </a:r>
            <a:r>
              <a:rPr lang="en-US" sz="2600" dirty="0">
                <a:solidFill>
                  <a:srgbClr val="FF0000"/>
                </a:solidFill>
                <a:latin typeface="Arial" panose="020B0604020202020204" pitchFamily="34" charset="0"/>
                <a:cs typeface="Arial" panose="020B0604020202020204" pitchFamily="34" charset="0"/>
              </a:rPr>
              <a:t>letter demonstrating business conventions and etiquette.</a:t>
            </a:r>
          </a:p>
          <a:p>
            <a:pPr>
              <a:buClr>
                <a:srgbClr val="002060"/>
              </a:buClr>
            </a:pPr>
            <a:r>
              <a:rPr lang="en-US" sz="2600" b="1" dirty="0" smtClean="0">
                <a:solidFill>
                  <a:srgbClr val="FF0000"/>
                </a:solidFill>
              </a:rPr>
              <a:t>P2.1 </a:t>
            </a:r>
            <a:r>
              <a:rPr lang="en-US" sz="2600" b="1" dirty="0">
                <a:solidFill>
                  <a:srgbClr val="FF0000"/>
                </a:solidFill>
              </a:rPr>
              <a:t>– Task 03 – </a:t>
            </a:r>
            <a:r>
              <a:rPr lang="en-US" sz="2600" dirty="0">
                <a:solidFill>
                  <a:srgbClr val="FF0000"/>
                </a:solidFill>
              </a:rPr>
              <a:t>Create and send business emails using the required etiquette and the following email functions</a:t>
            </a:r>
            <a:r>
              <a:rPr lang="en-US" sz="2600" dirty="0">
                <a:solidFill>
                  <a:srgbClr val="FF0000"/>
                </a:solidFill>
                <a:latin typeface="Arial" panose="020B0604020202020204" pitchFamily="34" charset="0"/>
                <a:cs typeface="Arial" panose="020B0604020202020204" pitchFamily="34" charset="0"/>
              </a:rPr>
              <a:t>.</a:t>
            </a:r>
          </a:p>
          <a:p>
            <a:pPr>
              <a:buClr>
                <a:srgbClr val="002060"/>
              </a:buClr>
            </a:pPr>
            <a:r>
              <a:rPr lang="en-US" sz="2600" b="1" dirty="0" smtClean="0">
                <a:solidFill>
                  <a:srgbClr val="FF0000"/>
                </a:solidFill>
              </a:rPr>
              <a:t>P2.2 </a:t>
            </a:r>
            <a:r>
              <a:rPr lang="en-US" sz="2600" b="1" dirty="0">
                <a:solidFill>
                  <a:srgbClr val="FF0000"/>
                </a:solidFill>
              </a:rPr>
              <a:t>– Task 04 </a:t>
            </a:r>
            <a:r>
              <a:rPr lang="en-US" sz="2600" dirty="0">
                <a:solidFill>
                  <a:srgbClr val="FF0000"/>
                </a:solidFill>
              </a:rPr>
              <a:t>– Describe in a report with examples, email etiquette.</a:t>
            </a:r>
          </a:p>
          <a:p>
            <a:pPr>
              <a:buClr>
                <a:srgbClr val="002060"/>
              </a:buClr>
            </a:pPr>
            <a:r>
              <a:rPr lang="en-US" sz="2600" b="1" dirty="0">
                <a:solidFill>
                  <a:srgbClr val="FF0000"/>
                </a:solidFill>
              </a:rPr>
              <a:t>P2.2 – Task 05 – </a:t>
            </a:r>
            <a:r>
              <a:rPr lang="en-US" sz="2600" dirty="0">
                <a:solidFill>
                  <a:srgbClr val="FF0000"/>
                </a:solidFill>
              </a:rPr>
              <a:t>Describe why email is a better form of communicating using your scenario as an example.</a:t>
            </a:r>
          </a:p>
          <a:p>
            <a:pPr>
              <a:buClr>
                <a:schemeClr val="accent4">
                  <a:lumMod val="75000"/>
                </a:schemeClr>
              </a:buClr>
              <a:buSzPct val="68000"/>
            </a:pPr>
            <a:r>
              <a:rPr lang="en-US" sz="2600" b="1" dirty="0" smtClean="0">
                <a:solidFill>
                  <a:srgbClr val="FF0000"/>
                </a:solidFill>
              </a:rPr>
              <a:t>M1.1 </a:t>
            </a:r>
            <a:r>
              <a:rPr lang="en-US" sz="2600" b="1" dirty="0">
                <a:solidFill>
                  <a:srgbClr val="FF0000"/>
                </a:solidFill>
              </a:rPr>
              <a:t>– Task 06 - </a:t>
            </a:r>
            <a:r>
              <a:rPr lang="en-US" sz="2600" dirty="0">
                <a:solidFill>
                  <a:srgbClr val="FF0000"/>
                </a:solidFill>
              </a:rPr>
              <a:t>Set up an email contact group and send a business email to the group</a:t>
            </a:r>
          </a:p>
          <a:p>
            <a:pPr>
              <a:buClr>
                <a:schemeClr val="accent4">
                  <a:lumMod val="75000"/>
                </a:schemeClr>
              </a:buClr>
              <a:buSzPct val="68000"/>
            </a:pPr>
            <a:r>
              <a:rPr lang="en-US" sz="2600" b="1" dirty="0" smtClean="0">
                <a:solidFill>
                  <a:srgbClr val="FF0000"/>
                </a:solidFill>
              </a:rPr>
              <a:t>P3.1 </a:t>
            </a:r>
            <a:r>
              <a:rPr lang="en-US" sz="2600" b="1" dirty="0">
                <a:solidFill>
                  <a:srgbClr val="FF0000"/>
                </a:solidFill>
              </a:rPr>
              <a:t>– Task 07 - </a:t>
            </a:r>
            <a:r>
              <a:rPr lang="en-US" sz="2600" dirty="0">
                <a:solidFill>
                  <a:srgbClr val="FF0000"/>
                </a:solidFill>
              </a:rPr>
              <a:t>Reply to a business email with multiple recipients</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LO1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031841923"/>
              </p:ext>
            </p:extLst>
          </p:nvPr>
        </p:nvGraphicFramePr>
        <p:xfrm>
          <a:off x="251520" y="1052736"/>
          <a:ext cx="8640960" cy="5605272"/>
        </p:xfrm>
        <a:graphic>
          <a:graphicData uri="http://schemas.openxmlformats.org/drawingml/2006/table">
            <a:tbl>
              <a:tblPr firstRow="1" bandRow="1">
                <a:tableStyleId>{B301B821-A1FF-4177-AEE7-76D212191A09}</a:tableStyleId>
              </a:tblPr>
              <a:tblGrid>
                <a:gridCol w="1440160"/>
                <a:gridCol w="3206756"/>
                <a:gridCol w="2481876"/>
                <a:gridCol w="1512168"/>
              </a:tblGrid>
              <a:tr h="202312">
                <a:tc>
                  <a:txBody>
                    <a:bodyPr/>
                    <a:lstStyle/>
                    <a:p>
                      <a:pPr algn="ctr"/>
                      <a:r>
                        <a:rPr lang="en-GB" sz="870" dirty="0" smtClean="0">
                          <a:latin typeface="Arial" panose="020B0604020202020204" pitchFamily="34" charset="0"/>
                          <a:cs typeface="Arial" panose="020B0604020202020204" pitchFamily="34" charset="0"/>
                        </a:rPr>
                        <a:t>The Learner will</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Pass</a:t>
                      </a:r>
                    </a:p>
                    <a:p>
                      <a:pPr algn="l"/>
                      <a:r>
                        <a:rPr lang="en-US" sz="870" dirty="0" smtClean="0">
                          <a:latin typeface="Arial" panose="020B0604020202020204" pitchFamily="34" charset="0"/>
                          <a:cs typeface="Arial" panose="020B0604020202020204" pitchFamily="34" charset="0"/>
                        </a:rPr>
                        <a:t>The assessment criteria are the Pass requirements for this unit.</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Merit</a:t>
                      </a:r>
                    </a:p>
                    <a:p>
                      <a:pPr algn="l"/>
                      <a:r>
                        <a:rPr lang="en-US" sz="8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Distinction</a:t>
                      </a:r>
                    </a:p>
                    <a:p>
                      <a:pPr algn="l"/>
                      <a:r>
                        <a:rPr lang="en-US" sz="8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communicate in writing, following business etiquette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 Produce a letter demonstrating business conventions and etiquette using information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l"/>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l"/>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41148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P2: Create and send business emails using the required etiquette and the following email functions: ● CC ● BCC ● An attachment ● A status (e.g. high importance, confidential)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r>
                        <a:rPr lang="en-US" sz="870" dirty="0" smtClean="0">
                          <a:latin typeface="Arial" panose="020B0604020202020204" pitchFamily="34" charset="0"/>
                          <a:cs typeface="Arial" panose="020B0604020202020204" pitchFamily="34" charset="0"/>
                        </a:rPr>
                        <a:t>M1: Set up an email contact group and send a business email to the group</a:t>
                      </a:r>
                      <a:endParaRPr lang="en-GB" sz="87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endParaRPr lang="en-GB" sz="87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3250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P3: Reply to a business email with multiple recipients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r h="209128">
                <a:tc rowSpan="4">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communicate by telephone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P4: Make and receive telephone calls,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M2:Transfer business calls to colleagues,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D1: Set up and lead a conference call, adhering to business convention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P5: Complete follow-up tasks in relation to business telephone calls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602">
                <a:tc vMerge="1">
                  <a:txBody>
                    <a:bodyPr/>
                    <a:lstStyle/>
                    <a:p>
                      <a:endParaRPr lang="en-GB"/>
                    </a:p>
                  </a:txBody>
                  <a:tcPr/>
                </a:tc>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P6: Set up and monitor own voicemail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M3: Set up and monitor a voicemail system on behalf of a colleague or team</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602">
                <a:tc vMerge="1">
                  <a:txBody>
                    <a:bodyPr/>
                    <a:lstStyle/>
                    <a:p>
                      <a:endParaRPr lang="en-GB"/>
                    </a:p>
                  </a:txBody>
                  <a:tcPr/>
                </a:tc>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M4: Choose an appropriate format (letter, email or phone call) to communicate with external contacts on matters with specific requirements and justify why the format used was chosen over other formats</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r>
              <a:tr h="232813">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communicate appropriately in meetings when face-to-face with internal and external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P7: Use interpersonal communication skills in a one-to-one situation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M5: Lead the discussion in a small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D2: Contribute verbally to a large, formal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5745">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P8: Use interpersonal communication skills to contribute to a small business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0615">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give and receive constructive feedback in a business context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P9: Give constructive feedback to a colleague on a business-related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M6: Identify how to improve own communication skills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vMerge="1">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P10: Respond appropriately to feedback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79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P11: Identify how effective own communication skills have been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403018"/>
          </a:xfrm>
          <a:prstGeom prst="rect">
            <a:avLst/>
          </a:prstGeom>
        </p:spPr>
        <p:txBody>
          <a:bodyPr wrap="square" numCol="1" spcCol="72000">
            <a:spAutoFit/>
          </a:bodyPr>
          <a:lstStyle/>
          <a:p>
            <a:pPr marL="355600" indent="-355600">
              <a:buClr>
                <a:srgbClr val="C00000"/>
              </a:buClr>
              <a:buSzPct val="68000"/>
              <a:buFont typeface="Arial" panose="020B0604020202020204" pitchFamily="34" charset="0"/>
              <a:buChar char="►"/>
            </a:pPr>
            <a:r>
              <a:rPr lang="en-US" sz="2030" dirty="0"/>
              <a:t>In order to work effectively in any business environment, it is essential to have good communication skills. A person with excellent communication skills projects a professional image, which is likely to be respected by their colleagues – the result of which means that they can usually achieve far more than that of someone without strong communication skills. This unit aims to develop the different skills required for communicating in both remote and face-to-face situations, as effective business administrators need strength in both aspects.</a:t>
            </a:r>
          </a:p>
          <a:p>
            <a:pPr marL="355600" indent="-355600">
              <a:buClr>
                <a:srgbClr val="C00000"/>
              </a:buClr>
              <a:buSzPct val="68000"/>
              <a:buFont typeface="Arial" panose="020B0604020202020204" pitchFamily="34" charset="0"/>
              <a:buChar char="►"/>
            </a:pPr>
            <a:r>
              <a:rPr lang="en-US" sz="2030" dirty="0"/>
              <a:t>In business you will have to communicate in a variety of different ways including emails, meetings and on the telephone. The way you approach and deliver each communication method depends on a number of factors. In this unit you will develop your verbal, non-verbal and written communication skills by demonstrating that you can deliver a high level of communication to colleagues within a business context.</a:t>
            </a:r>
          </a:p>
          <a:p>
            <a:pPr marL="355600" indent="-355600">
              <a:buClr>
                <a:srgbClr val="C00000"/>
              </a:buClr>
              <a:buSzPct val="68000"/>
              <a:buFont typeface="Arial" panose="020B0604020202020204" pitchFamily="34" charset="0"/>
              <a:buChar char="►"/>
            </a:pPr>
            <a:r>
              <a:rPr lang="en-US" sz="2030" dirty="0"/>
              <a:t>The unit also aims to develop your skills to communicate individually and as part of a team and enables you to identify methods for improving both your own and colleagues’ communication skills.</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509200"/>
          </a:xfrm>
          <a:prstGeom prst="rect">
            <a:avLst/>
          </a:prstGeom>
        </p:spPr>
        <p:txBody>
          <a:bodyPr wrap="square">
            <a:spAutoFit/>
          </a:bodyPr>
          <a:lstStyle/>
          <a:p>
            <a:r>
              <a:rPr lang="en-US" sz="2200" dirty="0"/>
              <a:t>In order to meet </a:t>
            </a:r>
            <a:r>
              <a:rPr lang="en-US" sz="2200" b="1" dirty="0"/>
              <a:t>P1</a:t>
            </a:r>
            <a:r>
              <a:rPr lang="en-US" sz="2200" dirty="0"/>
              <a:t>, learners must produce a business letter that has the conventional structure expected for this type of document. Learners will be provided with the information to which their letter refers (e.g. a letter received to which they must draft the response, a brief provided by a colleague). </a:t>
            </a:r>
          </a:p>
          <a:p>
            <a:r>
              <a:rPr lang="en-US" sz="2200" dirty="0"/>
              <a:t>In order to meet </a:t>
            </a:r>
            <a:r>
              <a:rPr lang="en-US" sz="2200" b="1" dirty="0"/>
              <a:t>P2</a:t>
            </a:r>
            <a:r>
              <a:rPr lang="en-US" sz="2200" dirty="0"/>
              <a:t>, learners must send </a:t>
            </a:r>
            <a:r>
              <a:rPr lang="en-US" sz="2200" b="1" dirty="0"/>
              <a:t>at least two </a:t>
            </a:r>
            <a:r>
              <a:rPr lang="en-US" sz="2200" dirty="0"/>
              <a:t>business emails which evidence their ability to use at least the email functions listed (i.e. CC, BCC, an attachment, a status (e.g. high importance, confidential)). </a:t>
            </a:r>
          </a:p>
          <a:p>
            <a:r>
              <a:rPr lang="en-US" sz="2200" dirty="0"/>
              <a:t>In order to meet </a:t>
            </a:r>
            <a:r>
              <a:rPr lang="en-US" sz="2200" b="1" dirty="0"/>
              <a:t>P3</a:t>
            </a:r>
            <a:r>
              <a:rPr lang="en-US" sz="2200" dirty="0"/>
              <a:t>, learners must receive an email where multiple recipients are included on the circulation, and ensure that they reply to all included on the original email. The reply should be appropriate to the type of recipients and contain the correct information that has been requested at the appropriate level of priority. </a:t>
            </a:r>
          </a:p>
          <a:p>
            <a:r>
              <a:rPr lang="en-US" sz="2200" b="1" dirty="0"/>
              <a:t>M1 </a:t>
            </a:r>
            <a:r>
              <a:rPr lang="en-US" sz="2200" dirty="0"/>
              <a:t>requires learners to set up an email contact group and send an appropriate business email to the contact group they have created. </a:t>
            </a: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600" dirty="0"/>
              <a:t>Assessment Criterion </a:t>
            </a:r>
            <a:r>
              <a:rPr lang="en-GB" sz="3600" dirty="0" smtClean="0"/>
              <a:t>P1, P2, P3 &amp; M1</a:t>
            </a:r>
            <a:endParaRPr lang="en-GB" sz="36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LO1 - Learning Outcomes</a:t>
            </a:r>
            <a:endParaRPr lang="en-GB" sz="3800" b="1" dirty="0" smtClean="0"/>
          </a:p>
        </p:txBody>
      </p:sp>
      <p:sp>
        <p:nvSpPr>
          <p:cNvPr id="2" name="Rectangle 1"/>
          <p:cNvSpPr/>
          <p:nvPr/>
        </p:nvSpPr>
        <p:spPr>
          <a:xfrm>
            <a:off x="208675" y="1052736"/>
            <a:ext cx="8654642" cy="5651583"/>
          </a:xfrm>
          <a:prstGeom prst="rect">
            <a:avLst/>
          </a:prstGeom>
        </p:spPr>
        <p:txBody>
          <a:bodyPr wrap="square" numCol="2" spcCol="72000">
            <a:spAutoFit/>
          </a:bodyPr>
          <a:lstStyle/>
          <a:p>
            <a:r>
              <a:rPr lang="en-US" sz="1300" dirty="0" smtClean="0"/>
              <a:t>1.1 </a:t>
            </a:r>
            <a:r>
              <a:rPr lang="en-US" sz="1300" dirty="0"/>
              <a:t>How to plan and produce a formal business letter following business etiquette and conventions i.e. </a:t>
            </a:r>
          </a:p>
          <a:p>
            <a:pPr marL="171450" indent="-171450">
              <a:buClr>
                <a:schemeClr val="accent4">
                  <a:lumMod val="75000"/>
                </a:schemeClr>
              </a:buClr>
              <a:buSzPct val="68000"/>
              <a:buFont typeface="Arial" panose="020B0604020202020204" pitchFamily="34" charset="0"/>
              <a:buChar char="►"/>
            </a:pPr>
            <a:r>
              <a:rPr lang="en-US" sz="1300" dirty="0" smtClean="0"/>
              <a:t>appropriate </a:t>
            </a:r>
            <a:r>
              <a:rPr lang="en-US" sz="1300" dirty="0"/>
              <a:t>use of a business letter (e.g. formality or importance of communication) </a:t>
            </a:r>
          </a:p>
          <a:p>
            <a:pPr marL="171450" indent="-171450">
              <a:buClr>
                <a:schemeClr val="accent4">
                  <a:lumMod val="75000"/>
                </a:schemeClr>
              </a:buClr>
              <a:buSzPct val="68000"/>
              <a:buFont typeface="Arial" panose="020B0604020202020204" pitchFamily="34" charset="0"/>
              <a:buChar char="►"/>
            </a:pPr>
            <a:r>
              <a:rPr lang="en-US" sz="1300" dirty="0" smtClean="0"/>
              <a:t>style </a:t>
            </a:r>
            <a:r>
              <a:rPr lang="en-US" sz="1300" dirty="0"/>
              <a:t>of the letter i.e. </a:t>
            </a:r>
          </a:p>
          <a:p>
            <a:pPr marL="354013" indent="-171450">
              <a:buClr>
                <a:srgbClr val="002060"/>
              </a:buClr>
              <a:buFont typeface="Courier New" panose="02070309020205020404" pitchFamily="49" charset="0"/>
              <a:buChar char="o"/>
            </a:pPr>
            <a:r>
              <a:rPr lang="en-GB" sz="1300" dirty="0" smtClean="0"/>
              <a:t>house </a:t>
            </a:r>
            <a:r>
              <a:rPr lang="en-GB" sz="1300" dirty="0"/>
              <a:t>style requirements </a:t>
            </a:r>
          </a:p>
          <a:p>
            <a:pPr marL="354013" indent="-171450">
              <a:buClr>
                <a:srgbClr val="002060"/>
              </a:buClr>
              <a:buFont typeface="Courier New" panose="02070309020205020404" pitchFamily="49" charset="0"/>
              <a:buChar char="o"/>
            </a:pPr>
            <a:r>
              <a:rPr lang="en-US" sz="1300" dirty="0" smtClean="0"/>
              <a:t>inclusion </a:t>
            </a:r>
            <a:r>
              <a:rPr lang="en-US" sz="1300" dirty="0"/>
              <a:t>of reference numbers </a:t>
            </a:r>
          </a:p>
          <a:p>
            <a:pPr marL="354013" indent="-171450">
              <a:buClr>
                <a:srgbClr val="002060"/>
              </a:buClr>
              <a:buFont typeface="Courier New" panose="02070309020205020404" pitchFamily="49" charset="0"/>
              <a:buChar char="o"/>
            </a:pPr>
            <a:r>
              <a:rPr lang="en-US" sz="1300" dirty="0" smtClean="0"/>
              <a:t>inclusion </a:t>
            </a:r>
            <a:r>
              <a:rPr lang="en-US" sz="1300" dirty="0"/>
              <a:t>of logos or trademarks (e.g. company logo, company letterhead, other company trademarks, trade awards, achievements (e.g. investors in people)) </a:t>
            </a:r>
          </a:p>
          <a:p>
            <a:pPr marL="171450" indent="-171450">
              <a:buClr>
                <a:schemeClr val="accent4">
                  <a:lumMod val="75000"/>
                </a:schemeClr>
              </a:buClr>
              <a:buSzPct val="68000"/>
              <a:buFont typeface="Arial" panose="020B0604020202020204" pitchFamily="34" charset="0"/>
              <a:buChar char="►"/>
            </a:pPr>
            <a:r>
              <a:rPr lang="en-GB" sz="1300" dirty="0" smtClean="0"/>
              <a:t>etiquette </a:t>
            </a:r>
            <a:r>
              <a:rPr lang="en-GB" sz="1300" dirty="0"/>
              <a:t>i.e. </a:t>
            </a:r>
          </a:p>
          <a:p>
            <a:pPr marL="354013" indent="-171450">
              <a:buClr>
                <a:srgbClr val="002060"/>
              </a:buClr>
              <a:buFont typeface="Courier New" panose="02070309020205020404" pitchFamily="49" charset="0"/>
              <a:buChar char="o"/>
            </a:pPr>
            <a:r>
              <a:rPr lang="en-GB" sz="1300" dirty="0" smtClean="0"/>
              <a:t>structure </a:t>
            </a:r>
            <a:r>
              <a:rPr lang="en-GB" sz="1300" dirty="0"/>
              <a:t>i.e. </a:t>
            </a:r>
          </a:p>
          <a:p>
            <a:pPr marL="171450" indent="-171450">
              <a:buClr>
                <a:schemeClr val="accent4">
                  <a:lumMod val="75000"/>
                </a:schemeClr>
              </a:buClr>
              <a:buSzPct val="68000"/>
              <a:buFont typeface="Arial" panose="020B0604020202020204" pitchFamily="34" charset="0"/>
              <a:buChar char="►"/>
            </a:pPr>
            <a:r>
              <a:rPr lang="en-US" sz="1300" dirty="0" smtClean="0"/>
              <a:t>addresses </a:t>
            </a:r>
            <a:r>
              <a:rPr lang="en-US" sz="1300" dirty="0"/>
              <a:t>of the sender and the recipient in the correct place </a:t>
            </a:r>
          </a:p>
          <a:p>
            <a:pPr marL="171450" indent="-171450">
              <a:buClr>
                <a:schemeClr val="accent4">
                  <a:lumMod val="75000"/>
                </a:schemeClr>
              </a:buClr>
              <a:buSzPct val="68000"/>
              <a:buFont typeface="Arial" panose="020B0604020202020204" pitchFamily="34" charset="0"/>
              <a:buChar char="►"/>
            </a:pPr>
            <a:r>
              <a:rPr lang="en-GB" sz="1300" dirty="0" smtClean="0"/>
              <a:t>inclusion </a:t>
            </a:r>
            <a:r>
              <a:rPr lang="en-GB" sz="1300" dirty="0"/>
              <a:t>of date </a:t>
            </a:r>
          </a:p>
          <a:p>
            <a:pPr marL="354013" indent="-171450">
              <a:buClr>
                <a:srgbClr val="002060"/>
              </a:buClr>
              <a:buFont typeface="Courier New" panose="02070309020205020404" pitchFamily="49" charset="0"/>
              <a:buChar char="o"/>
            </a:pPr>
            <a:r>
              <a:rPr lang="en-US" sz="1300" dirty="0" smtClean="0"/>
              <a:t>correct </a:t>
            </a:r>
            <a:r>
              <a:rPr lang="en-US" sz="1300" dirty="0"/>
              <a:t>grammar and punctuation </a:t>
            </a:r>
          </a:p>
          <a:p>
            <a:pPr marL="354013" indent="-171450">
              <a:buClr>
                <a:srgbClr val="002060"/>
              </a:buClr>
              <a:buFont typeface="Courier New" panose="02070309020205020404" pitchFamily="49" charset="0"/>
              <a:buChar char="o"/>
            </a:pPr>
            <a:r>
              <a:rPr lang="en-US" sz="1300" dirty="0" smtClean="0"/>
              <a:t>checking </a:t>
            </a:r>
            <a:r>
              <a:rPr lang="en-US" sz="1300" dirty="0"/>
              <a:t>for errors i.e. </a:t>
            </a:r>
          </a:p>
          <a:p>
            <a:pPr marL="171450" indent="-171450">
              <a:buClr>
                <a:schemeClr val="accent4">
                  <a:lumMod val="75000"/>
                </a:schemeClr>
              </a:buClr>
              <a:buSzPct val="68000"/>
              <a:buFont typeface="Arial" panose="020B0604020202020204" pitchFamily="34" charset="0"/>
              <a:buChar char="►"/>
            </a:pPr>
            <a:r>
              <a:rPr lang="en-GB" sz="1300" dirty="0" smtClean="0"/>
              <a:t>spell </a:t>
            </a:r>
            <a:r>
              <a:rPr lang="en-GB" sz="1300" dirty="0"/>
              <a:t>check </a:t>
            </a:r>
          </a:p>
          <a:p>
            <a:pPr marL="171450" indent="-171450">
              <a:buClr>
                <a:schemeClr val="accent4">
                  <a:lumMod val="75000"/>
                </a:schemeClr>
              </a:buClr>
              <a:buSzPct val="68000"/>
              <a:buFont typeface="Arial" panose="020B0604020202020204" pitchFamily="34" charset="0"/>
              <a:buChar char="►"/>
            </a:pPr>
            <a:r>
              <a:rPr lang="en-GB" sz="1300" dirty="0" smtClean="0"/>
              <a:t>proof </a:t>
            </a:r>
            <a:r>
              <a:rPr lang="en-GB" sz="1300" dirty="0"/>
              <a:t>reading </a:t>
            </a:r>
          </a:p>
          <a:p>
            <a:pPr marL="354013" indent="-171450">
              <a:buClr>
                <a:srgbClr val="002060"/>
              </a:buClr>
              <a:buFont typeface="Courier New" panose="02070309020205020404" pitchFamily="49" charset="0"/>
              <a:buChar char="o"/>
            </a:pPr>
            <a:r>
              <a:rPr lang="en-US" sz="1300" dirty="0" smtClean="0"/>
              <a:t>use </a:t>
            </a:r>
            <a:r>
              <a:rPr lang="en-US" sz="1300" dirty="0"/>
              <a:t>of language (e.g. avoidance of slang or abbreviations) </a:t>
            </a:r>
          </a:p>
          <a:p>
            <a:pPr marL="354013" indent="-171450">
              <a:buClr>
                <a:srgbClr val="002060"/>
              </a:buClr>
              <a:buFont typeface="Courier New" panose="02070309020205020404" pitchFamily="49" charset="0"/>
              <a:buChar char="o"/>
            </a:pPr>
            <a:r>
              <a:rPr lang="en-GB" sz="1300" dirty="0" smtClean="0"/>
              <a:t>signing </a:t>
            </a:r>
            <a:r>
              <a:rPr lang="en-GB" sz="1300" dirty="0"/>
              <a:t>off i.e. </a:t>
            </a:r>
          </a:p>
          <a:p>
            <a:pPr marL="171450" indent="-171450">
              <a:buClr>
                <a:schemeClr val="accent4">
                  <a:lumMod val="75000"/>
                </a:schemeClr>
              </a:buClr>
              <a:buSzPct val="68000"/>
              <a:buFont typeface="Arial" panose="020B0604020202020204" pitchFamily="34" charset="0"/>
              <a:buChar char="►"/>
            </a:pPr>
            <a:r>
              <a:rPr lang="en-US" sz="1300" dirty="0" smtClean="0"/>
              <a:t>Dear </a:t>
            </a:r>
            <a:r>
              <a:rPr lang="en-US" sz="1300" dirty="0"/>
              <a:t>Sir or Madam – Yours faithfully </a:t>
            </a:r>
          </a:p>
          <a:p>
            <a:pPr marL="171450" indent="-171450">
              <a:buClr>
                <a:schemeClr val="accent4">
                  <a:lumMod val="75000"/>
                </a:schemeClr>
              </a:buClr>
              <a:buSzPct val="68000"/>
              <a:buFont typeface="Arial" panose="020B0604020202020204" pitchFamily="34" charset="0"/>
              <a:buChar char="►"/>
            </a:pPr>
            <a:r>
              <a:rPr lang="en-US" sz="1300" dirty="0" smtClean="0"/>
              <a:t>Dear </a:t>
            </a:r>
            <a:r>
              <a:rPr lang="en-US" sz="1300" dirty="0" err="1"/>
              <a:t>Mr</a:t>
            </a:r>
            <a:r>
              <a:rPr lang="en-US" sz="1300" dirty="0"/>
              <a:t> Anderson – Yours sincerely </a:t>
            </a:r>
            <a:endParaRPr lang="en-GB" sz="1300" dirty="0"/>
          </a:p>
          <a:p>
            <a:r>
              <a:rPr lang="en-US" sz="1300" dirty="0"/>
              <a:t>1.2 How to manage own email account i.e. </a:t>
            </a:r>
          </a:p>
          <a:p>
            <a:pPr marL="171450" indent="-171450">
              <a:buClr>
                <a:schemeClr val="accent4">
                  <a:lumMod val="75000"/>
                </a:schemeClr>
              </a:buClr>
              <a:buSzPct val="68000"/>
              <a:buFont typeface="Arial" panose="020B0604020202020204" pitchFamily="34" charset="0"/>
              <a:buChar char="►"/>
            </a:pPr>
            <a:r>
              <a:rPr lang="en-GB" sz="1300" dirty="0" smtClean="0"/>
              <a:t>setting </a:t>
            </a:r>
            <a:r>
              <a:rPr lang="en-GB" sz="1300" dirty="0"/>
              <a:t>up profile pictures </a:t>
            </a:r>
          </a:p>
          <a:p>
            <a:pPr marL="171450" indent="-171450">
              <a:buClr>
                <a:schemeClr val="accent4">
                  <a:lumMod val="75000"/>
                </a:schemeClr>
              </a:buClr>
              <a:buSzPct val="68000"/>
              <a:buFont typeface="Arial" panose="020B0604020202020204" pitchFamily="34" charset="0"/>
              <a:buChar char="►"/>
            </a:pPr>
            <a:r>
              <a:rPr lang="en-GB" sz="1300" dirty="0" smtClean="0"/>
              <a:t>setting </a:t>
            </a:r>
            <a:r>
              <a:rPr lang="en-GB" sz="1300" dirty="0"/>
              <a:t>up signatures </a:t>
            </a:r>
          </a:p>
          <a:p>
            <a:pPr marL="171450" indent="-171450">
              <a:buClr>
                <a:schemeClr val="accent4">
                  <a:lumMod val="75000"/>
                </a:schemeClr>
              </a:buClr>
              <a:buSzPct val="68000"/>
              <a:buFont typeface="Arial" panose="020B0604020202020204" pitchFamily="34" charset="0"/>
              <a:buChar char="►"/>
            </a:pPr>
            <a:r>
              <a:rPr lang="en-US" sz="1300" dirty="0" smtClean="0"/>
              <a:t>setting </a:t>
            </a:r>
            <a:r>
              <a:rPr lang="en-US" sz="1300" dirty="0"/>
              <a:t>up automatic responses (e.g. out of office) </a:t>
            </a:r>
            <a:endParaRPr lang="en-GB" sz="1300" dirty="0"/>
          </a:p>
          <a:p>
            <a:r>
              <a:rPr lang="en-US" sz="1300" dirty="0"/>
              <a:t>1.3 How to create and send an appropriate business email i.e. </a:t>
            </a:r>
          </a:p>
          <a:p>
            <a:pPr marL="171450" indent="-171450">
              <a:buClr>
                <a:schemeClr val="accent4">
                  <a:lumMod val="75000"/>
                </a:schemeClr>
              </a:buClr>
              <a:buSzPct val="68000"/>
              <a:buFont typeface="Arial" panose="020B0604020202020204" pitchFamily="34" charset="0"/>
              <a:buChar char="►"/>
            </a:pPr>
            <a:r>
              <a:rPr lang="en-US" sz="1300" dirty="0" smtClean="0"/>
              <a:t>appropriate </a:t>
            </a:r>
            <a:r>
              <a:rPr lang="en-US" sz="1300" dirty="0"/>
              <a:t>use of email i.e. </a:t>
            </a:r>
          </a:p>
          <a:p>
            <a:pPr marL="450850" indent="-171450">
              <a:buClr>
                <a:srgbClr val="002060"/>
              </a:buClr>
              <a:buFont typeface="Courier New" panose="02070309020205020404" pitchFamily="49" charset="0"/>
              <a:buChar char="o"/>
            </a:pPr>
            <a:r>
              <a:rPr lang="en-GB" sz="1300" dirty="0" smtClean="0"/>
              <a:t>formal </a:t>
            </a:r>
            <a:endParaRPr lang="en-GB" sz="1300" dirty="0"/>
          </a:p>
          <a:p>
            <a:pPr marL="450850" indent="-171450">
              <a:buClr>
                <a:srgbClr val="002060"/>
              </a:buClr>
              <a:buFont typeface="Courier New" panose="02070309020205020404" pitchFamily="49" charset="0"/>
              <a:buChar char="o"/>
            </a:pPr>
            <a:r>
              <a:rPr lang="en-GB" sz="1300" dirty="0" smtClean="0"/>
              <a:t>informal </a:t>
            </a:r>
            <a:endParaRPr lang="en-GB" sz="1300" dirty="0"/>
          </a:p>
          <a:p>
            <a:pPr marL="171450" indent="-171450">
              <a:buClr>
                <a:schemeClr val="accent4">
                  <a:lumMod val="75000"/>
                </a:schemeClr>
              </a:buClr>
              <a:buSzPct val="68000"/>
              <a:buFont typeface="Arial" panose="020B0604020202020204" pitchFamily="34" charset="0"/>
              <a:buChar char="►"/>
            </a:pPr>
            <a:r>
              <a:rPr lang="en-US" sz="1300" dirty="0" smtClean="0"/>
              <a:t>etiquette </a:t>
            </a:r>
            <a:r>
              <a:rPr lang="en-US" sz="1300" dirty="0"/>
              <a:t>when creating emails i.e. </a:t>
            </a:r>
          </a:p>
          <a:p>
            <a:pPr marL="450850" indent="-171450">
              <a:buClr>
                <a:srgbClr val="002060"/>
              </a:buClr>
              <a:buFont typeface="Courier New" panose="02070309020205020404" pitchFamily="49" charset="0"/>
              <a:buChar char="o"/>
            </a:pPr>
            <a:r>
              <a:rPr lang="en-US" sz="1300" dirty="0" smtClean="0"/>
              <a:t>body </a:t>
            </a:r>
            <a:r>
              <a:rPr lang="en-US" sz="1300" dirty="0"/>
              <a:t>of the email i.e. </a:t>
            </a:r>
          </a:p>
          <a:p>
            <a:pPr marL="171450" indent="-171450">
              <a:buClr>
                <a:schemeClr val="accent4">
                  <a:lumMod val="75000"/>
                </a:schemeClr>
              </a:buClr>
              <a:buSzPct val="68000"/>
              <a:buFont typeface="Arial" panose="020B0604020202020204" pitchFamily="34" charset="0"/>
              <a:buChar char="►"/>
            </a:pPr>
            <a:r>
              <a:rPr lang="en-US" sz="1300" dirty="0" smtClean="0"/>
              <a:t>getting </a:t>
            </a:r>
            <a:r>
              <a:rPr lang="en-US" sz="1300" dirty="0"/>
              <a:t>to the point quickly </a:t>
            </a:r>
          </a:p>
          <a:p>
            <a:pPr marL="171450" indent="-171450">
              <a:buClr>
                <a:schemeClr val="accent4">
                  <a:lumMod val="75000"/>
                </a:schemeClr>
              </a:buClr>
              <a:buSzPct val="68000"/>
              <a:buFont typeface="Arial" panose="020B0604020202020204" pitchFamily="34" charset="0"/>
              <a:buChar char="►"/>
            </a:pPr>
            <a:r>
              <a:rPr lang="en-GB" sz="1300" dirty="0" smtClean="0"/>
              <a:t>keeping </a:t>
            </a:r>
            <a:r>
              <a:rPr lang="en-GB" sz="1300" dirty="0"/>
              <a:t>it short </a:t>
            </a:r>
          </a:p>
          <a:p>
            <a:pPr marL="171450" indent="-171450">
              <a:buClr>
                <a:schemeClr val="accent4">
                  <a:lumMod val="75000"/>
                </a:schemeClr>
              </a:buClr>
              <a:buSzPct val="68000"/>
              <a:buFont typeface="Arial" panose="020B0604020202020204" pitchFamily="34" charset="0"/>
              <a:buChar char="►"/>
            </a:pPr>
            <a:r>
              <a:rPr lang="en-US" sz="1300" dirty="0" smtClean="0"/>
              <a:t>use </a:t>
            </a:r>
            <a:r>
              <a:rPr lang="en-US" sz="1300" dirty="0"/>
              <a:t>of bullets or numbering for lists </a:t>
            </a:r>
          </a:p>
          <a:p>
            <a:pPr marL="354013" indent="-171450">
              <a:buClr>
                <a:srgbClr val="002060"/>
              </a:buClr>
              <a:buFont typeface="Courier New" panose="02070309020205020404" pitchFamily="49" charset="0"/>
              <a:buChar char="o"/>
            </a:pPr>
            <a:r>
              <a:rPr lang="en-US" sz="1300" dirty="0" smtClean="0"/>
              <a:t>correct </a:t>
            </a:r>
            <a:r>
              <a:rPr lang="en-US" sz="1300" dirty="0"/>
              <a:t>use of grammar and punctuation </a:t>
            </a:r>
          </a:p>
          <a:p>
            <a:pPr marL="354013" indent="-171450">
              <a:buClr>
                <a:srgbClr val="002060"/>
              </a:buClr>
              <a:buFont typeface="Courier New" panose="02070309020205020404" pitchFamily="49" charset="0"/>
              <a:buChar char="o"/>
            </a:pPr>
            <a:r>
              <a:rPr lang="en-US" sz="1300" dirty="0" smtClean="0"/>
              <a:t>checking </a:t>
            </a:r>
            <a:r>
              <a:rPr lang="en-US" sz="1300" dirty="0"/>
              <a:t>for errors i.e. </a:t>
            </a:r>
          </a:p>
          <a:p>
            <a:pPr marL="171450" indent="-171450">
              <a:buClr>
                <a:schemeClr val="accent4">
                  <a:lumMod val="75000"/>
                </a:schemeClr>
              </a:buClr>
              <a:buSzPct val="68000"/>
              <a:buFont typeface="Arial" panose="020B0604020202020204" pitchFamily="34" charset="0"/>
              <a:buChar char="►"/>
            </a:pPr>
            <a:r>
              <a:rPr lang="en-GB" sz="1300" dirty="0" smtClean="0"/>
              <a:t>spell-check </a:t>
            </a:r>
            <a:endParaRPr lang="en-GB" sz="1300" dirty="0"/>
          </a:p>
          <a:p>
            <a:pPr marL="171450" indent="-171450">
              <a:buClr>
                <a:schemeClr val="accent4">
                  <a:lumMod val="75000"/>
                </a:schemeClr>
              </a:buClr>
              <a:buSzPct val="68000"/>
              <a:buFont typeface="Arial" panose="020B0604020202020204" pitchFamily="34" charset="0"/>
              <a:buChar char="►"/>
            </a:pPr>
            <a:r>
              <a:rPr lang="en-GB" sz="1300" dirty="0" smtClean="0"/>
              <a:t>proof-reading </a:t>
            </a:r>
            <a:endParaRPr lang="en-GB" sz="1300" dirty="0"/>
          </a:p>
          <a:p>
            <a:pPr marL="354013" indent="-171450">
              <a:buClr>
                <a:srgbClr val="002060"/>
              </a:buClr>
              <a:buFont typeface="Courier New" panose="02070309020205020404" pitchFamily="49" charset="0"/>
              <a:buChar char="o"/>
            </a:pPr>
            <a:r>
              <a:rPr lang="en-US" sz="1300" dirty="0" smtClean="0"/>
              <a:t>language </a:t>
            </a:r>
            <a:r>
              <a:rPr lang="en-US" sz="1300" dirty="0"/>
              <a:t>(e.g. avoidance of slang, abbreviations, emoticons, whole words in uppercase) </a:t>
            </a:r>
          </a:p>
          <a:p>
            <a:pPr marL="171450" indent="-171450">
              <a:buClr>
                <a:schemeClr val="accent4">
                  <a:lumMod val="75000"/>
                </a:schemeClr>
              </a:buClr>
              <a:buSzPct val="68000"/>
              <a:buFont typeface="Arial" panose="020B0604020202020204" pitchFamily="34" charset="0"/>
              <a:buChar char="►"/>
            </a:pPr>
            <a:r>
              <a:rPr lang="en-GB" sz="1300" dirty="0" smtClean="0"/>
              <a:t>using </a:t>
            </a:r>
            <a:r>
              <a:rPr lang="en-GB" sz="1300" dirty="0"/>
              <a:t>email systems i.e. </a:t>
            </a:r>
          </a:p>
          <a:p>
            <a:pPr marL="354013" indent="-171450">
              <a:buClr>
                <a:srgbClr val="002060"/>
              </a:buClr>
              <a:buFont typeface="Courier New" panose="02070309020205020404" pitchFamily="49" charset="0"/>
              <a:buChar char="o"/>
            </a:pPr>
            <a:r>
              <a:rPr lang="en-US" sz="1300" dirty="0" smtClean="0"/>
              <a:t>creating</a:t>
            </a:r>
            <a:r>
              <a:rPr lang="en-US" sz="1300" dirty="0"/>
              <a:t>, editing and deleting contacts and group contacts </a:t>
            </a:r>
          </a:p>
          <a:p>
            <a:pPr marL="354013" indent="-171450">
              <a:buClr>
                <a:srgbClr val="002060"/>
              </a:buClr>
              <a:buFont typeface="Courier New" panose="02070309020205020404" pitchFamily="49" charset="0"/>
              <a:buChar char="o"/>
            </a:pPr>
            <a:r>
              <a:rPr lang="en-US" sz="1300" dirty="0" smtClean="0"/>
              <a:t>appropriate </a:t>
            </a:r>
            <a:r>
              <a:rPr lang="en-US" sz="1300" dirty="0"/>
              <a:t>use of forward, reply, reply all, CC and BCC </a:t>
            </a:r>
          </a:p>
          <a:p>
            <a:pPr marL="354013" indent="-171450">
              <a:buClr>
                <a:srgbClr val="002060"/>
              </a:buClr>
              <a:buFont typeface="Courier New" panose="02070309020205020404" pitchFamily="49" charset="0"/>
              <a:buChar char="o"/>
            </a:pPr>
            <a:r>
              <a:rPr lang="en-US" sz="1300" dirty="0" smtClean="0"/>
              <a:t>attaching </a:t>
            </a:r>
            <a:r>
              <a:rPr lang="en-US" sz="1300" dirty="0"/>
              <a:t>appropriate files or documents (e.g. file size restrictions, confidentiality of data, password protection) </a:t>
            </a:r>
          </a:p>
          <a:p>
            <a:pPr marL="354013" indent="-171450">
              <a:buClr>
                <a:srgbClr val="002060"/>
              </a:buClr>
              <a:buFont typeface="Courier New" panose="02070309020205020404" pitchFamily="49" charset="0"/>
              <a:buChar char="o"/>
            </a:pPr>
            <a:r>
              <a:rPr lang="en-US" sz="1300" dirty="0" smtClean="0"/>
              <a:t>setting </a:t>
            </a:r>
            <a:r>
              <a:rPr lang="en-US" sz="1300" dirty="0"/>
              <a:t>priorities and sensitivities (e.g. high priority, confidential) </a:t>
            </a:r>
          </a:p>
        </p:txBody>
      </p:sp>
    </p:spTree>
    <p:extLst>
      <p:ext uri="{BB962C8B-B14F-4D97-AF65-F5344CB8AC3E}">
        <p14:creationId xmlns:p14="http://schemas.microsoft.com/office/powerpoint/2010/main" val="2517971857"/>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P1.1 – Letter Conventions &amp; Etiquette</a:t>
            </a:r>
            <a:endParaRPr lang="en-GB" sz="3800" b="1" dirty="0" smtClean="0"/>
          </a:p>
        </p:txBody>
      </p:sp>
      <p:sp>
        <p:nvSpPr>
          <p:cNvPr id="2" name="Rectangle 1"/>
          <p:cNvSpPr/>
          <p:nvPr/>
        </p:nvSpPr>
        <p:spPr>
          <a:xfrm>
            <a:off x="208675" y="1052736"/>
            <a:ext cx="8654642" cy="5755422"/>
          </a:xfrm>
          <a:prstGeom prst="rect">
            <a:avLst/>
          </a:prstGeom>
        </p:spPr>
        <p:txBody>
          <a:bodyPr wrap="square" numCol="1" spcCol="72000">
            <a:spAutoFit/>
          </a:bodyPr>
          <a:lstStyle/>
          <a:p>
            <a:pPr marL="355600" indent="-355600">
              <a:buClr>
                <a:srgbClr val="C00000"/>
              </a:buClr>
              <a:buSzPct val="68000"/>
              <a:buFont typeface="Arial" panose="020B0604020202020204" pitchFamily="34" charset="0"/>
              <a:buChar char="►"/>
            </a:pPr>
            <a:r>
              <a:rPr lang="en-US" sz="1600" dirty="0" smtClean="0"/>
              <a:t>For P1.1 you will produce </a:t>
            </a:r>
            <a:r>
              <a:rPr lang="en-US" sz="1600" dirty="0"/>
              <a:t>a letter demonstrating business conventions and etiquette using information </a:t>
            </a:r>
            <a:r>
              <a:rPr lang="en-US" sz="1600" dirty="0" smtClean="0"/>
              <a:t>provided.</a:t>
            </a:r>
          </a:p>
          <a:p>
            <a:pPr marL="355600" indent="-355600">
              <a:buClr>
                <a:srgbClr val="C00000"/>
              </a:buClr>
              <a:buSzPct val="68000"/>
              <a:buFont typeface="Arial" panose="020B0604020202020204" pitchFamily="34" charset="0"/>
              <a:buChar char="►"/>
            </a:pPr>
            <a:r>
              <a:rPr lang="en-US" sz="1600" dirty="0" smtClean="0"/>
              <a:t>First you need to explain what these conventions are and how </a:t>
            </a:r>
            <a:r>
              <a:rPr lang="en-US" sz="1600" dirty="0"/>
              <a:t>to plan and produce a formal business letter following business etiquette and conventions i.e. </a:t>
            </a:r>
          </a:p>
          <a:p>
            <a:pPr marL="719138" lvl="1" indent="-261938">
              <a:buClr>
                <a:srgbClr val="C00000"/>
              </a:buClr>
              <a:buSzPct val="100000"/>
              <a:buFont typeface="Arial" panose="020B0604020202020204" pitchFamily="34" charset="0"/>
              <a:buChar char="•"/>
            </a:pPr>
            <a:r>
              <a:rPr lang="en-US" sz="1600" dirty="0"/>
              <a:t>appropriate use of a business letter (e.g. formality or importance of communication) </a:t>
            </a:r>
          </a:p>
          <a:p>
            <a:pPr marL="719138" lvl="1" indent="-261938">
              <a:buClr>
                <a:srgbClr val="C00000"/>
              </a:buClr>
              <a:buSzPct val="100000"/>
              <a:buFont typeface="Arial" panose="020B0604020202020204" pitchFamily="34" charset="0"/>
              <a:buChar char="•"/>
            </a:pPr>
            <a:r>
              <a:rPr lang="en-US" sz="1600" dirty="0"/>
              <a:t>style of the letter i.e. </a:t>
            </a:r>
          </a:p>
          <a:p>
            <a:pPr marL="1255713" lvl="2" indent="-268288">
              <a:buClr>
                <a:srgbClr val="C00000"/>
              </a:buClr>
              <a:buSzPct val="100000"/>
              <a:buFont typeface="Wingdings" panose="05000000000000000000" pitchFamily="2" charset="2"/>
              <a:buChar char="§"/>
            </a:pPr>
            <a:r>
              <a:rPr lang="en-US" sz="1600" dirty="0"/>
              <a:t>house style requirements </a:t>
            </a:r>
            <a:r>
              <a:rPr lang="en-US" sz="1600" dirty="0" smtClean="0"/>
              <a:t>(fonts, sizes, logo, company colours etc.)</a:t>
            </a:r>
            <a:endParaRPr lang="en-US" sz="1600" dirty="0"/>
          </a:p>
          <a:p>
            <a:pPr marL="1255713" lvl="2" indent="-268288">
              <a:buClr>
                <a:srgbClr val="C00000"/>
              </a:buClr>
              <a:buSzPct val="100000"/>
              <a:buFont typeface="Wingdings" panose="05000000000000000000" pitchFamily="2" charset="2"/>
              <a:buChar char="§"/>
            </a:pPr>
            <a:r>
              <a:rPr lang="en-US" sz="1600" dirty="0"/>
              <a:t>inclusion of reference numbers </a:t>
            </a:r>
            <a:r>
              <a:rPr lang="en-US" sz="1600" dirty="0" smtClean="0"/>
              <a:t>(if it is a sale letter then refer to the number)</a:t>
            </a:r>
            <a:endParaRPr lang="en-US" sz="1600" dirty="0"/>
          </a:p>
          <a:p>
            <a:pPr marL="1255713" lvl="2" indent="-268288">
              <a:buClr>
                <a:srgbClr val="C00000"/>
              </a:buClr>
              <a:buSzPct val="100000"/>
              <a:buFont typeface="Wingdings" panose="05000000000000000000" pitchFamily="2" charset="2"/>
              <a:buChar char="§"/>
            </a:pPr>
            <a:r>
              <a:rPr lang="en-US" sz="1600" dirty="0"/>
              <a:t>inclusion of logos or trademarks (e.g. company logo, company letterhead, other company trademarks, trade awards, achievements (e.g. investors in people)) </a:t>
            </a:r>
          </a:p>
          <a:p>
            <a:pPr marL="719138" lvl="1" indent="-261938">
              <a:buClr>
                <a:srgbClr val="C00000"/>
              </a:buClr>
              <a:buSzPct val="100000"/>
              <a:buFont typeface="Arial" panose="020B0604020202020204" pitchFamily="34" charset="0"/>
              <a:buChar char="•"/>
            </a:pPr>
            <a:r>
              <a:rPr lang="en-US" sz="1600" dirty="0"/>
              <a:t>etiquette i.e. </a:t>
            </a:r>
          </a:p>
          <a:p>
            <a:pPr marL="987425" lvl="2" indent="-268288">
              <a:buClr>
                <a:srgbClr val="C00000"/>
              </a:buClr>
              <a:buSzPct val="68000"/>
              <a:buFont typeface="Arial" panose="020B0604020202020204" pitchFamily="34" charset="0"/>
              <a:buChar char="►"/>
            </a:pPr>
            <a:r>
              <a:rPr lang="en-US" sz="1600" dirty="0"/>
              <a:t>structure i.e. </a:t>
            </a:r>
          </a:p>
          <a:p>
            <a:pPr marL="1255713" lvl="3" indent="-268288">
              <a:buClr>
                <a:srgbClr val="C00000"/>
              </a:buClr>
              <a:buSzPct val="100000"/>
              <a:buFont typeface="Wingdings" panose="05000000000000000000" pitchFamily="2" charset="2"/>
              <a:buChar char="§"/>
            </a:pPr>
            <a:r>
              <a:rPr lang="en-US" sz="1600" dirty="0"/>
              <a:t>addresses of the sender and the recipient in the correct place </a:t>
            </a:r>
          </a:p>
          <a:p>
            <a:pPr marL="1255713" lvl="3" indent="-268288">
              <a:buClr>
                <a:srgbClr val="C00000"/>
              </a:buClr>
              <a:buSzPct val="100000"/>
              <a:buFont typeface="Wingdings" panose="05000000000000000000" pitchFamily="2" charset="2"/>
              <a:buChar char="§"/>
            </a:pPr>
            <a:r>
              <a:rPr lang="en-US" sz="1600" dirty="0"/>
              <a:t>inclusion of date </a:t>
            </a:r>
          </a:p>
          <a:p>
            <a:pPr marL="987425" lvl="2" indent="-268288">
              <a:buClr>
                <a:srgbClr val="C00000"/>
              </a:buClr>
              <a:buSzPct val="68000"/>
              <a:buFont typeface="Arial" panose="020B0604020202020204" pitchFamily="34" charset="0"/>
              <a:buChar char="►"/>
            </a:pPr>
            <a:r>
              <a:rPr lang="en-US" sz="1600" dirty="0" smtClean="0"/>
              <a:t>Correct </a:t>
            </a:r>
            <a:r>
              <a:rPr lang="en-US" sz="1600" dirty="0"/>
              <a:t>grammar and punctuation </a:t>
            </a:r>
          </a:p>
          <a:p>
            <a:pPr marL="987425" lvl="2" indent="-268288">
              <a:buClr>
                <a:srgbClr val="C00000"/>
              </a:buClr>
              <a:buSzPct val="68000"/>
              <a:buFont typeface="Arial" panose="020B0604020202020204" pitchFamily="34" charset="0"/>
              <a:buChar char="►"/>
            </a:pPr>
            <a:r>
              <a:rPr lang="en-US" sz="1600" dirty="0"/>
              <a:t>checking for errors i.e. </a:t>
            </a:r>
          </a:p>
          <a:p>
            <a:pPr marL="1255713" lvl="3" indent="-268288">
              <a:buClr>
                <a:srgbClr val="C00000"/>
              </a:buClr>
              <a:buSzPct val="100000"/>
              <a:buFont typeface="Wingdings" panose="05000000000000000000" pitchFamily="2" charset="2"/>
              <a:buChar char="§"/>
            </a:pPr>
            <a:r>
              <a:rPr lang="en-US" sz="1600" dirty="0"/>
              <a:t>spell check </a:t>
            </a:r>
          </a:p>
          <a:p>
            <a:pPr marL="1255713" lvl="3" indent="-268288">
              <a:buClr>
                <a:srgbClr val="C00000"/>
              </a:buClr>
              <a:buSzPct val="100000"/>
              <a:buFont typeface="Wingdings" panose="05000000000000000000" pitchFamily="2" charset="2"/>
              <a:buChar char="§"/>
            </a:pPr>
            <a:r>
              <a:rPr lang="en-US" sz="1600" dirty="0"/>
              <a:t>proof reading </a:t>
            </a:r>
          </a:p>
          <a:p>
            <a:pPr marL="987425" lvl="2" indent="-268288">
              <a:buClr>
                <a:srgbClr val="C00000"/>
              </a:buClr>
              <a:buSzPct val="68000"/>
              <a:buFont typeface="Arial" panose="020B0604020202020204" pitchFamily="34" charset="0"/>
              <a:buChar char="►"/>
            </a:pPr>
            <a:r>
              <a:rPr lang="en-US" sz="1600" dirty="0"/>
              <a:t>use of language (e.g. avoidance of slang or abbreviations) </a:t>
            </a:r>
            <a:endParaRPr lang="en-US" sz="1600" dirty="0" smtClean="0"/>
          </a:p>
          <a:p>
            <a:pPr marL="987425" lvl="2" indent="-268288">
              <a:buClr>
                <a:srgbClr val="C00000"/>
              </a:buClr>
              <a:buSzPct val="68000"/>
              <a:buFont typeface="Arial" panose="020B0604020202020204" pitchFamily="34" charset="0"/>
              <a:buChar char="►"/>
            </a:pPr>
            <a:r>
              <a:rPr lang="en-US" sz="1600" dirty="0" smtClean="0"/>
              <a:t>signing </a:t>
            </a:r>
            <a:r>
              <a:rPr lang="en-US" sz="1600" dirty="0"/>
              <a:t>off i.e. </a:t>
            </a:r>
          </a:p>
          <a:p>
            <a:pPr marL="1255713" lvl="3" indent="-268288">
              <a:buClr>
                <a:srgbClr val="C00000"/>
              </a:buClr>
              <a:buSzPct val="100000"/>
              <a:buFont typeface="Wingdings" panose="05000000000000000000" pitchFamily="2" charset="2"/>
              <a:buChar char="§"/>
            </a:pPr>
            <a:r>
              <a:rPr lang="en-US" sz="1600" dirty="0"/>
              <a:t>Dear Sir or Madam – Yours faithfully </a:t>
            </a:r>
          </a:p>
          <a:p>
            <a:pPr marL="1255713" lvl="3" indent="-268288">
              <a:buClr>
                <a:srgbClr val="C00000"/>
              </a:buClr>
              <a:buSzPct val="100000"/>
              <a:buFont typeface="Wingdings" panose="05000000000000000000" pitchFamily="2" charset="2"/>
              <a:buChar char="§"/>
            </a:pPr>
            <a:r>
              <a:rPr lang="en-US" sz="1600" dirty="0"/>
              <a:t>Dear </a:t>
            </a:r>
            <a:r>
              <a:rPr lang="en-US" sz="1600" dirty="0" err="1"/>
              <a:t>Mr</a:t>
            </a:r>
            <a:r>
              <a:rPr lang="en-US" sz="1600" dirty="0"/>
              <a:t> Anderson – Yours sincerely </a:t>
            </a:r>
            <a:endParaRPr lang="en-US" sz="1600" dirty="0" smtClean="0"/>
          </a:p>
          <a:p>
            <a:pPr>
              <a:buClr>
                <a:srgbClr val="C00000"/>
              </a:buClr>
              <a:buSzPct val="100000"/>
            </a:pPr>
            <a:r>
              <a:rPr lang="en-US" sz="1600" b="1" dirty="0" smtClean="0">
                <a:solidFill>
                  <a:srgbClr val="FF0000"/>
                </a:solidFill>
              </a:rPr>
              <a:t>P1.1 – Task 01 – </a:t>
            </a:r>
            <a:r>
              <a:rPr lang="en-US" sz="1600" dirty="0" smtClean="0">
                <a:solidFill>
                  <a:srgbClr val="FF0000"/>
                </a:solidFill>
              </a:rPr>
              <a:t>Create a report that describes Letter Writing Etiquette.</a:t>
            </a:r>
            <a:endParaRPr lang="en-US" sz="1600" dirty="0">
              <a:solidFill>
                <a:srgbClr val="FF0000"/>
              </a:solidFill>
            </a:endParaRPr>
          </a:p>
        </p:txBody>
      </p:sp>
      <p:pic>
        <p:nvPicPr>
          <p:cNvPr id="1026" name="Picture 2" descr="Image result for letter etiquett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800" t="9478" r="10402" b="18988"/>
          <a:stretch/>
        </p:blipFill>
        <p:spPr bwMode="auto">
          <a:xfrm>
            <a:off x="6902440" y="4365104"/>
            <a:ext cx="1990040" cy="2304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4193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P1.2 – Letter Conventions &amp; Etiquette</a:t>
            </a:r>
            <a:endParaRPr lang="en-GB" sz="3600" b="1" dirty="0" smtClean="0"/>
          </a:p>
        </p:txBody>
      </p:sp>
      <p:sp>
        <p:nvSpPr>
          <p:cNvPr id="2" name="Rectangle 1"/>
          <p:cNvSpPr/>
          <p:nvPr/>
        </p:nvSpPr>
        <p:spPr>
          <a:xfrm>
            <a:off x="208675" y="1052736"/>
            <a:ext cx="5659469" cy="5755422"/>
          </a:xfrm>
          <a:prstGeom prst="rect">
            <a:avLst/>
          </a:prstGeom>
        </p:spPr>
        <p:txBody>
          <a:bodyPr wrap="square" numCol="1" spcCol="72000">
            <a:spAutoFit/>
          </a:bodyPr>
          <a:lstStyle/>
          <a:p>
            <a:pPr marL="268288" indent="-268288">
              <a:buClr>
                <a:srgbClr val="C00000"/>
              </a:buClr>
              <a:buSzPct val="68000"/>
              <a:buFont typeface="Arial" panose="020B0604020202020204" pitchFamily="34" charset="0"/>
              <a:buChar char="►"/>
            </a:pPr>
            <a:r>
              <a:rPr lang="en-US" sz="1600" dirty="0" smtClean="0"/>
              <a:t>For P1.2 you need to produce </a:t>
            </a:r>
            <a:r>
              <a:rPr lang="en-US" sz="1600" dirty="0"/>
              <a:t>a business letter that has the conventional structure expected for this type of document</a:t>
            </a:r>
            <a:r>
              <a:rPr lang="en-US" sz="1600" dirty="0" smtClean="0"/>
              <a:t>. Your school will provide you with a letter that requires responding to.</a:t>
            </a:r>
          </a:p>
          <a:p>
            <a:pPr marL="268288" indent="-268288">
              <a:buClr>
                <a:srgbClr val="C00000"/>
              </a:buClr>
              <a:buSzPct val="68000"/>
              <a:buFont typeface="Arial" panose="020B0604020202020204" pitchFamily="34" charset="0"/>
              <a:buChar char="►"/>
            </a:pPr>
            <a:r>
              <a:rPr lang="en-US" sz="1600" dirty="0" smtClean="0"/>
              <a:t>In your response you need to format the letter appropriately using the previous slides conventions. This could be a letter such as:</a:t>
            </a:r>
          </a:p>
          <a:p>
            <a:pPr marL="725488" lvl="1" indent="-268288">
              <a:buClr>
                <a:srgbClr val="C00000"/>
              </a:buClr>
              <a:buSzPct val="68000"/>
              <a:buFont typeface="Arial" panose="020B0604020202020204" pitchFamily="34" charset="0"/>
              <a:buChar char="►"/>
            </a:pPr>
            <a:r>
              <a:rPr lang="en-US" sz="1600" dirty="0" smtClean="0"/>
              <a:t>A Parent writing in to complain about the child’s report.</a:t>
            </a:r>
          </a:p>
          <a:p>
            <a:pPr marL="725488" lvl="1" indent="-268288">
              <a:buClr>
                <a:srgbClr val="C00000"/>
              </a:buClr>
              <a:buSzPct val="68000"/>
              <a:buFont typeface="Arial" panose="020B0604020202020204" pitchFamily="34" charset="0"/>
              <a:buChar char="►"/>
            </a:pPr>
            <a:r>
              <a:rPr lang="en-US" sz="1600" dirty="0" smtClean="0"/>
              <a:t>A supplier requesting confirmation of an order.</a:t>
            </a:r>
          </a:p>
          <a:p>
            <a:pPr marL="725488" lvl="1" indent="-268288">
              <a:buClr>
                <a:srgbClr val="C00000"/>
              </a:buClr>
              <a:buSzPct val="68000"/>
              <a:buFont typeface="Arial" panose="020B0604020202020204" pitchFamily="34" charset="0"/>
              <a:buChar char="►"/>
            </a:pPr>
            <a:r>
              <a:rPr lang="en-US" sz="1600" dirty="0" smtClean="0"/>
              <a:t>Parents are requesting a meeting with the Vice principal about a behavioral matter etc.</a:t>
            </a:r>
          </a:p>
          <a:p>
            <a:pPr marL="268288" indent="-268288">
              <a:buClr>
                <a:srgbClr val="C00000"/>
              </a:buClr>
              <a:buSzPct val="68000"/>
              <a:buFont typeface="Arial" panose="020B0604020202020204" pitchFamily="34" charset="0"/>
              <a:buChar char="►"/>
            </a:pPr>
            <a:r>
              <a:rPr lang="en-US" sz="1600" dirty="0" smtClean="0"/>
              <a:t>Your response needs to have, as a minimum, logo, date, salutation, signature, contact details and an introductions.</a:t>
            </a:r>
          </a:p>
          <a:p>
            <a:pPr marL="268288" indent="-268288">
              <a:buClr>
                <a:srgbClr val="C00000"/>
              </a:buClr>
              <a:buSzPct val="68000"/>
              <a:buFont typeface="Arial" panose="020B0604020202020204" pitchFamily="34" charset="0"/>
              <a:buChar char="►"/>
            </a:pPr>
            <a:r>
              <a:rPr lang="en-US" sz="1600" dirty="0" smtClean="0"/>
              <a:t>Most main content of letters in response are laid out as follows:</a:t>
            </a:r>
          </a:p>
          <a:p>
            <a:pPr marL="611187" lvl="1" indent="-342900">
              <a:buClr>
                <a:srgbClr val="C00000"/>
              </a:buClr>
              <a:buSzPct val="100000"/>
              <a:buFont typeface="+mj-lt"/>
              <a:buAutoNum type="arabicPeriod"/>
            </a:pPr>
            <a:r>
              <a:rPr lang="en-US" sz="1600" b="1" dirty="0" smtClean="0"/>
              <a:t>Introduction</a:t>
            </a:r>
            <a:r>
              <a:rPr lang="en-US" sz="1600" dirty="0" smtClean="0"/>
              <a:t> – Why we are sending you a letter</a:t>
            </a:r>
          </a:p>
          <a:p>
            <a:pPr marL="611187" lvl="1" indent="-342900">
              <a:buClr>
                <a:srgbClr val="C00000"/>
              </a:buClr>
              <a:buSzPct val="100000"/>
              <a:buFont typeface="+mj-lt"/>
              <a:buAutoNum type="arabicPeriod"/>
            </a:pPr>
            <a:r>
              <a:rPr lang="en-US" sz="1600" b="1" dirty="0" smtClean="0"/>
              <a:t>Main Body </a:t>
            </a:r>
            <a:r>
              <a:rPr lang="en-US" sz="1600" dirty="0" smtClean="0"/>
              <a:t>– what we intend to do about a matter</a:t>
            </a:r>
          </a:p>
          <a:p>
            <a:pPr marL="611187" lvl="1" indent="-342900">
              <a:buClr>
                <a:srgbClr val="C00000"/>
              </a:buClr>
              <a:buSzPct val="100000"/>
              <a:buFont typeface="+mj-lt"/>
              <a:buAutoNum type="arabicPeriod"/>
            </a:pPr>
            <a:r>
              <a:rPr lang="en-US" sz="1600" b="1" dirty="0" smtClean="0"/>
              <a:t>Response</a:t>
            </a:r>
            <a:r>
              <a:rPr lang="en-US" sz="1600" dirty="0" smtClean="0"/>
              <a:t> – What we would like you to do about the matter</a:t>
            </a:r>
          </a:p>
          <a:p>
            <a:pPr marL="611187" lvl="1" indent="-342900">
              <a:buClr>
                <a:srgbClr val="C00000"/>
              </a:buClr>
              <a:buSzPct val="100000"/>
              <a:buFont typeface="+mj-lt"/>
              <a:buAutoNum type="arabicPeriod"/>
            </a:pPr>
            <a:r>
              <a:rPr lang="en-US" sz="1600" b="1" dirty="0" smtClean="0"/>
              <a:t>Conclusion</a:t>
            </a:r>
            <a:r>
              <a:rPr lang="en-US" sz="1600" dirty="0" smtClean="0"/>
              <a:t> – How we proceed either way.</a:t>
            </a:r>
          </a:p>
          <a:p>
            <a:pPr>
              <a:buClr>
                <a:srgbClr val="C00000"/>
              </a:buClr>
              <a:buSzPct val="68000"/>
            </a:pPr>
            <a:r>
              <a:rPr lang="en-US" sz="1600" b="1" dirty="0" smtClean="0">
                <a:solidFill>
                  <a:srgbClr val="FF0000"/>
                </a:solidFill>
              </a:rPr>
              <a:t>P1.2 – Task 02 – </a:t>
            </a:r>
            <a:r>
              <a:rPr lang="en-US" sz="1600" dirty="0" smtClean="0">
                <a:solidFill>
                  <a:srgbClr val="FF0000"/>
                </a:solidFill>
              </a:rPr>
              <a:t>Create a letter that </a:t>
            </a:r>
            <a:r>
              <a:rPr lang="en-US" sz="1600" dirty="0">
                <a:solidFill>
                  <a:srgbClr val="FF0000"/>
                </a:solidFill>
                <a:latin typeface="Arial" panose="020B0604020202020204" pitchFamily="34" charset="0"/>
                <a:cs typeface="Arial" panose="020B0604020202020204" pitchFamily="34" charset="0"/>
              </a:rPr>
              <a:t>letter demonstrating business conventions and </a:t>
            </a:r>
            <a:r>
              <a:rPr lang="en-US" sz="1600" dirty="0" smtClean="0">
                <a:solidFill>
                  <a:srgbClr val="FF0000"/>
                </a:solidFill>
                <a:latin typeface="Arial" panose="020B0604020202020204" pitchFamily="34" charset="0"/>
                <a:cs typeface="Arial" panose="020B0604020202020204" pitchFamily="34" charset="0"/>
              </a:rPr>
              <a:t>etiquette.</a:t>
            </a:r>
            <a:endParaRPr lang="en-US" sz="1600" dirty="0">
              <a:solidFill>
                <a:srgbClr val="FF0000"/>
              </a:solidFill>
              <a:latin typeface="Arial" panose="020B0604020202020204" pitchFamily="34" charset="0"/>
              <a:cs typeface="Arial" panose="020B0604020202020204" pitchFamily="34" charset="0"/>
            </a:endParaRPr>
          </a:p>
        </p:txBody>
      </p:sp>
      <p:pic>
        <p:nvPicPr>
          <p:cNvPr id="2052" name="Picture 4" descr="Image result for letter etiquette"/>
          <p:cNvPicPr>
            <a:picLocks noChangeAspect="1" noChangeArrowheads="1"/>
          </p:cNvPicPr>
          <p:nvPr/>
        </p:nvPicPr>
        <p:blipFill rotWithShape="1">
          <a:blip r:embed="rId3">
            <a:extLst>
              <a:ext uri="{28A0092B-C50C-407E-A947-70E740481C1C}">
                <a14:useLocalDpi xmlns:a14="http://schemas.microsoft.com/office/drawing/2010/main" val="0"/>
              </a:ext>
            </a:extLst>
          </a:blip>
          <a:srcRect l="24358" t="13381" r="23982" b="12810"/>
          <a:stretch/>
        </p:blipFill>
        <p:spPr bwMode="auto">
          <a:xfrm>
            <a:off x="5868144" y="1072552"/>
            <a:ext cx="3024336" cy="250046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letter etiquette"/>
          <p:cNvPicPr>
            <a:picLocks noChangeAspect="1" noChangeArrowheads="1"/>
          </p:cNvPicPr>
          <p:nvPr/>
        </p:nvPicPr>
        <p:blipFill rotWithShape="1">
          <a:blip r:embed="rId4">
            <a:extLst>
              <a:ext uri="{28A0092B-C50C-407E-A947-70E740481C1C}">
                <a14:useLocalDpi xmlns:a14="http://schemas.microsoft.com/office/drawing/2010/main" val="0"/>
              </a:ext>
            </a:extLst>
          </a:blip>
          <a:srcRect l="9239" r="8862"/>
          <a:stretch/>
        </p:blipFill>
        <p:spPr bwMode="auto">
          <a:xfrm>
            <a:off x="5868144" y="3795212"/>
            <a:ext cx="3026952" cy="229808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hlinkClick r:id="rId5" action="ppaction://hlinkfile"/>
          </p:cNvPr>
          <p:cNvSpPr txBox="1"/>
          <p:nvPr/>
        </p:nvSpPr>
        <p:spPr>
          <a:xfrm>
            <a:off x="6084168" y="6237312"/>
            <a:ext cx="2527295"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spAutoFit/>
          </a:bodyPr>
          <a:lstStyle/>
          <a:p>
            <a:r>
              <a:rPr lang="en-GB" dirty="0" smtClean="0"/>
              <a:t>Letter Writing Etiquette</a:t>
            </a:r>
            <a:endParaRPr lang="en-GB" dirty="0"/>
          </a:p>
        </p:txBody>
      </p:sp>
    </p:spTree>
    <p:extLst>
      <p:ext uri="{BB962C8B-B14F-4D97-AF65-F5344CB8AC3E}">
        <p14:creationId xmlns:p14="http://schemas.microsoft.com/office/powerpoint/2010/main" val="2989294978"/>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P2.1 – Business Email Etiquette</a:t>
            </a:r>
            <a:endParaRPr lang="en-GB" sz="4000" b="1" dirty="0" smtClean="0"/>
          </a:p>
        </p:txBody>
      </p:sp>
      <p:sp>
        <p:nvSpPr>
          <p:cNvPr id="2" name="Rectangle 1"/>
          <p:cNvSpPr/>
          <p:nvPr/>
        </p:nvSpPr>
        <p:spPr>
          <a:xfrm>
            <a:off x="208675" y="1052736"/>
            <a:ext cx="6595573" cy="5509200"/>
          </a:xfrm>
          <a:prstGeom prst="rect">
            <a:avLst/>
          </a:prstGeom>
        </p:spPr>
        <p:txBody>
          <a:bodyPr wrap="square" numCol="1" spcCol="72000">
            <a:spAutoFit/>
          </a:bodyPr>
          <a:lstStyle/>
          <a:p>
            <a:pPr marL="268288" indent="-268288">
              <a:buClr>
                <a:srgbClr val="C00000"/>
              </a:buClr>
              <a:buSzPct val="68000"/>
              <a:buFont typeface="Arial" panose="020B0604020202020204" pitchFamily="34" charset="0"/>
              <a:buChar char="►"/>
            </a:pPr>
            <a:r>
              <a:rPr lang="en-US" sz="1600" dirty="0" smtClean="0"/>
              <a:t>For P2 you must </a:t>
            </a:r>
            <a:r>
              <a:rPr lang="en-US" sz="1600" dirty="0"/>
              <a:t>send </a:t>
            </a:r>
            <a:r>
              <a:rPr lang="en-US" sz="1600" b="1" dirty="0"/>
              <a:t>at least two </a:t>
            </a:r>
            <a:r>
              <a:rPr lang="en-US" sz="1600" dirty="0"/>
              <a:t>business emails which evidence their ability to use at least the email functions listed (i.e. CC, BCC, an attachment, a status (e.g. high importance, confidential)). </a:t>
            </a:r>
          </a:p>
          <a:p>
            <a:pPr marL="268288" indent="-268288">
              <a:buClr>
                <a:srgbClr val="C00000"/>
              </a:buClr>
              <a:buSzPct val="68000"/>
              <a:buFont typeface="Arial" panose="020B0604020202020204" pitchFamily="34" charset="0"/>
              <a:buChar char="►"/>
            </a:pPr>
            <a:r>
              <a:rPr lang="en-US" sz="1600" dirty="0" smtClean="0"/>
              <a:t>For this task, if you have not already done unit 05, you should send an email to your teacher, and CC in the other Business staff. BCC in the Head of Department and evidence doing each step of this, explaining why.</a:t>
            </a:r>
          </a:p>
          <a:p>
            <a:pPr marL="268288" indent="-268288">
              <a:buClr>
                <a:srgbClr val="C00000"/>
              </a:buClr>
              <a:buSzPct val="68000"/>
              <a:buFont typeface="Arial" panose="020B0604020202020204" pitchFamily="34" charset="0"/>
              <a:buChar char="►"/>
            </a:pPr>
            <a:r>
              <a:rPr lang="en-US" sz="1600" dirty="0" smtClean="0"/>
              <a:t>Assume that a student is in trouble for installing games on the computer and parents are being called in. The internal email should be with an attachment of an image showing the age inappropriate game the student was trying to install. The meeting is to discuss what to tell parents when they come in. the email should say something about what the attachment is.</a:t>
            </a:r>
          </a:p>
          <a:p>
            <a:pPr marL="536575" lvl="1" indent="-268288">
              <a:buClr>
                <a:srgbClr val="C00000"/>
              </a:buClr>
              <a:buSzPct val="68000"/>
              <a:buFont typeface="Arial" panose="020B0604020202020204" pitchFamily="34" charset="0"/>
              <a:buChar char="►"/>
            </a:pPr>
            <a:r>
              <a:rPr lang="en-US" sz="1600" dirty="0" smtClean="0"/>
              <a:t>CC (Carbon Copy, other CC people will see it)</a:t>
            </a:r>
          </a:p>
          <a:p>
            <a:pPr marL="536575" lvl="1" indent="-268288">
              <a:buClr>
                <a:srgbClr val="C00000"/>
              </a:buClr>
              <a:buSzPct val="68000"/>
              <a:buFont typeface="Arial" panose="020B0604020202020204" pitchFamily="34" charset="0"/>
              <a:buChar char="►"/>
            </a:pPr>
            <a:r>
              <a:rPr lang="en-US" sz="1600" dirty="0" smtClean="0"/>
              <a:t>BCC (Blind Carbon Copy, only one person sees the other names.)</a:t>
            </a:r>
          </a:p>
          <a:p>
            <a:pPr marL="536575" lvl="1" indent="-268288">
              <a:buClr>
                <a:srgbClr val="C00000"/>
              </a:buClr>
              <a:buSzPct val="68000"/>
              <a:buFont typeface="Arial" panose="020B0604020202020204" pitchFamily="34" charset="0"/>
              <a:buChar char="►"/>
            </a:pPr>
            <a:r>
              <a:rPr lang="en-US" sz="1600" dirty="0" smtClean="0"/>
              <a:t>An </a:t>
            </a:r>
            <a:r>
              <a:rPr lang="en-US" sz="1600" dirty="0"/>
              <a:t>attachment </a:t>
            </a:r>
            <a:r>
              <a:rPr lang="en-US" sz="1600" dirty="0" smtClean="0"/>
              <a:t>(etiquette says it should be small and compatible)</a:t>
            </a:r>
          </a:p>
          <a:p>
            <a:pPr marL="536575" lvl="1" indent="-268288">
              <a:buClr>
                <a:srgbClr val="C00000"/>
              </a:buClr>
              <a:buSzPct val="68000"/>
              <a:buFont typeface="Arial" panose="020B0604020202020204" pitchFamily="34" charset="0"/>
              <a:buChar char="►"/>
            </a:pPr>
            <a:r>
              <a:rPr lang="en-US" sz="1600" dirty="0" smtClean="0"/>
              <a:t>A </a:t>
            </a:r>
            <a:r>
              <a:rPr lang="en-US" sz="1600" dirty="0"/>
              <a:t>status (e.g. high importance, confidential</a:t>
            </a:r>
            <a:r>
              <a:rPr lang="en-US" sz="1600" dirty="0" smtClean="0"/>
              <a:t>)</a:t>
            </a:r>
          </a:p>
          <a:p>
            <a:pPr marL="79375" indent="-268288">
              <a:buClr>
                <a:srgbClr val="C00000"/>
              </a:buClr>
              <a:buSzPct val="68000"/>
              <a:buFont typeface="Arial" panose="020B0604020202020204" pitchFamily="34" charset="0"/>
              <a:buChar char="►"/>
            </a:pPr>
            <a:r>
              <a:rPr lang="en-US" sz="1600" dirty="0" smtClean="0"/>
              <a:t>The second email should be to the parents asking them to come in for a meeting, this should not contain the attachment.</a:t>
            </a:r>
          </a:p>
          <a:p>
            <a:pPr>
              <a:buClr>
                <a:srgbClr val="C00000"/>
              </a:buClr>
              <a:buSzPct val="68000"/>
            </a:pPr>
            <a:r>
              <a:rPr lang="en-US" sz="1600" b="1" dirty="0" smtClean="0">
                <a:solidFill>
                  <a:srgbClr val="FF0000"/>
                </a:solidFill>
              </a:rPr>
              <a:t>P2.1 – Task 03 – </a:t>
            </a:r>
            <a:r>
              <a:rPr lang="en-US" sz="1600" dirty="0" smtClean="0">
                <a:solidFill>
                  <a:srgbClr val="FF0000"/>
                </a:solidFill>
              </a:rPr>
              <a:t>Create </a:t>
            </a:r>
            <a:r>
              <a:rPr lang="en-US" sz="1600" dirty="0">
                <a:solidFill>
                  <a:srgbClr val="FF0000"/>
                </a:solidFill>
              </a:rPr>
              <a:t>and send business emails using the required etiquette and the following email functions</a:t>
            </a:r>
            <a:r>
              <a:rPr lang="en-US" sz="1600" dirty="0" smtClean="0">
                <a:solidFill>
                  <a:srgbClr val="FF0000"/>
                </a:solidFill>
                <a:latin typeface="Arial" panose="020B0604020202020204" pitchFamily="34" charset="0"/>
                <a:cs typeface="Arial" panose="020B0604020202020204" pitchFamily="34" charset="0"/>
              </a:rPr>
              <a:t>.</a:t>
            </a:r>
            <a:endParaRPr lang="en-US" sz="1600" dirty="0">
              <a:solidFill>
                <a:srgbClr val="FF0000"/>
              </a:solidFill>
              <a:latin typeface="Arial" panose="020B0604020202020204" pitchFamily="34" charset="0"/>
              <a:cs typeface="Arial" panose="020B0604020202020204" pitchFamily="34" charset="0"/>
            </a:endParaRPr>
          </a:p>
        </p:txBody>
      </p:sp>
      <p:pic>
        <p:nvPicPr>
          <p:cNvPr id="7170" name="Picture 2" descr="Image result for business emai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1052737"/>
            <a:ext cx="2088232" cy="181676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business emai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2945310"/>
            <a:ext cx="2088232" cy="1703488"/>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mage result for how to set email high priority"/>
          <p:cNvPicPr>
            <a:picLocks noChangeAspect="1" noChangeArrowheads="1"/>
          </p:cNvPicPr>
          <p:nvPr/>
        </p:nvPicPr>
        <p:blipFill rotWithShape="1">
          <a:blip r:embed="rId5">
            <a:extLst>
              <a:ext uri="{28A0092B-C50C-407E-A947-70E740481C1C}">
                <a14:useLocalDpi xmlns:a14="http://schemas.microsoft.com/office/drawing/2010/main" val="0"/>
              </a:ext>
            </a:extLst>
          </a:blip>
          <a:srcRect l="45746" r="4242" b="16328"/>
          <a:stretch/>
        </p:blipFill>
        <p:spPr bwMode="auto">
          <a:xfrm>
            <a:off x="6804248" y="4797152"/>
            <a:ext cx="2088232" cy="1435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3192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P2.2 – Business Email Etiquette</a:t>
            </a:r>
            <a:endParaRPr lang="en-GB" sz="4000" b="1" dirty="0" smtClean="0"/>
          </a:p>
        </p:txBody>
      </p:sp>
      <p:sp>
        <p:nvSpPr>
          <p:cNvPr id="2" name="Rectangle 1"/>
          <p:cNvSpPr/>
          <p:nvPr/>
        </p:nvSpPr>
        <p:spPr>
          <a:xfrm>
            <a:off x="208675" y="1052736"/>
            <a:ext cx="6595573" cy="5693866"/>
          </a:xfrm>
          <a:prstGeom prst="rect">
            <a:avLst/>
          </a:prstGeom>
        </p:spPr>
        <p:txBody>
          <a:bodyPr wrap="square" numCol="1" spcCol="72000">
            <a:spAutoFit/>
          </a:bodyPr>
          <a:lstStyle/>
          <a:p>
            <a:pPr marL="268288" indent="-268288">
              <a:buClr>
                <a:schemeClr val="accent4">
                  <a:lumMod val="75000"/>
                </a:schemeClr>
              </a:buClr>
              <a:buSzPct val="68000"/>
              <a:buFont typeface="Arial" panose="020B0604020202020204" pitchFamily="34" charset="0"/>
              <a:buChar char="►"/>
            </a:pPr>
            <a:r>
              <a:rPr lang="en-US" sz="1400" dirty="0" smtClean="0"/>
              <a:t>Using your two emails as examples, describe the importance of the following email etiquette: </a:t>
            </a:r>
            <a:endParaRPr lang="en-US" sz="1400" dirty="0"/>
          </a:p>
          <a:p>
            <a:pPr marL="536575" indent="-257175">
              <a:buClr>
                <a:srgbClr val="002060"/>
              </a:buClr>
              <a:buFont typeface="Courier New" panose="02070309020205020404" pitchFamily="49" charset="0"/>
              <a:buChar char="o"/>
            </a:pPr>
            <a:r>
              <a:rPr lang="en-GB" sz="1400" dirty="0"/>
              <a:t>formal </a:t>
            </a:r>
            <a:r>
              <a:rPr lang="en-GB" sz="1400" dirty="0" smtClean="0"/>
              <a:t> - what should be different in the way it is written</a:t>
            </a:r>
            <a:endParaRPr lang="en-GB" sz="1400" dirty="0"/>
          </a:p>
          <a:p>
            <a:pPr marL="536575" indent="-257175">
              <a:buClr>
                <a:srgbClr val="002060"/>
              </a:buClr>
              <a:buFont typeface="Courier New" panose="02070309020205020404" pitchFamily="49" charset="0"/>
              <a:buChar char="o"/>
            </a:pPr>
            <a:r>
              <a:rPr lang="en-GB" sz="1400" dirty="0"/>
              <a:t>informal </a:t>
            </a:r>
            <a:r>
              <a:rPr lang="en-GB" sz="1400" dirty="0" smtClean="0"/>
              <a:t>– how can you be less official and still professional</a:t>
            </a:r>
            <a:endParaRPr lang="en-GB" sz="1400" dirty="0"/>
          </a:p>
          <a:p>
            <a:pPr marL="268288" indent="-268288">
              <a:buClr>
                <a:schemeClr val="accent4">
                  <a:lumMod val="75000"/>
                </a:schemeClr>
              </a:buClr>
              <a:buSzPct val="68000"/>
              <a:buFont typeface="Arial" panose="020B0604020202020204" pitchFamily="34" charset="0"/>
              <a:buChar char="►"/>
            </a:pPr>
            <a:r>
              <a:rPr lang="en-US" sz="1400" dirty="0"/>
              <a:t>etiquette when creating emails i.e. </a:t>
            </a:r>
          </a:p>
          <a:p>
            <a:pPr marL="536575" indent="-257175">
              <a:buClr>
                <a:srgbClr val="002060"/>
              </a:buClr>
              <a:buFont typeface="Courier New" panose="02070309020205020404" pitchFamily="49" charset="0"/>
              <a:buChar char="o"/>
            </a:pPr>
            <a:r>
              <a:rPr lang="en-US" sz="1400" dirty="0"/>
              <a:t>body of the email i.e. </a:t>
            </a:r>
          </a:p>
          <a:p>
            <a:pPr marL="804863" lvl="2" indent="-255588">
              <a:buClr>
                <a:schemeClr val="accent4">
                  <a:lumMod val="75000"/>
                </a:schemeClr>
              </a:buClr>
              <a:buSzPct val="68000"/>
              <a:buFont typeface="Arial" panose="020B0604020202020204" pitchFamily="34" charset="0"/>
              <a:buChar char="►"/>
            </a:pPr>
            <a:r>
              <a:rPr lang="en-US" sz="1400" dirty="0"/>
              <a:t>getting to the point quickly </a:t>
            </a:r>
            <a:r>
              <a:rPr lang="en-US" sz="1400" dirty="0" smtClean="0"/>
              <a:t>– people like to skim through to see if its important</a:t>
            </a:r>
          </a:p>
          <a:p>
            <a:pPr marL="804863" lvl="2" indent="-255588">
              <a:buClr>
                <a:schemeClr val="accent4">
                  <a:lumMod val="75000"/>
                </a:schemeClr>
              </a:buClr>
              <a:buSzPct val="68000"/>
              <a:buFont typeface="Arial" panose="020B0604020202020204" pitchFamily="34" charset="0"/>
              <a:buChar char="►"/>
            </a:pPr>
            <a:r>
              <a:rPr lang="en-GB" sz="1400" dirty="0" smtClean="0"/>
              <a:t>keeping </a:t>
            </a:r>
            <a:r>
              <a:rPr lang="en-GB" sz="1400" dirty="0"/>
              <a:t>it short </a:t>
            </a:r>
            <a:r>
              <a:rPr lang="en-GB" sz="1400" dirty="0" smtClean="0"/>
              <a:t>- </a:t>
            </a:r>
            <a:r>
              <a:rPr lang="en-US" sz="1400" dirty="0"/>
              <a:t>an email should not take more than a minute to read</a:t>
            </a:r>
          </a:p>
          <a:p>
            <a:pPr marL="268288" indent="-268288">
              <a:buClr>
                <a:schemeClr val="accent4">
                  <a:lumMod val="75000"/>
                </a:schemeClr>
              </a:buClr>
              <a:buSzPct val="68000"/>
              <a:buFont typeface="Arial" panose="020B0604020202020204" pitchFamily="34" charset="0"/>
              <a:buChar char="►"/>
            </a:pPr>
            <a:r>
              <a:rPr lang="en-US" sz="1400" dirty="0" smtClean="0"/>
              <a:t>use </a:t>
            </a:r>
            <a:r>
              <a:rPr lang="en-US" sz="1400" dirty="0"/>
              <a:t>of bullets or numbering for lists </a:t>
            </a:r>
            <a:r>
              <a:rPr lang="en-US" sz="1400" dirty="0" smtClean="0"/>
              <a:t>– making it more memorable</a:t>
            </a:r>
            <a:endParaRPr lang="en-US" sz="1400" dirty="0"/>
          </a:p>
          <a:p>
            <a:pPr marL="536575" indent="-257175">
              <a:buClr>
                <a:srgbClr val="002060"/>
              </a:buClr>
              <a:buFont typeface="Courier New" panose="02070309020205020404" pitchFamily="49" charset="0"/>
              <a:buChar char="o"/>
            </a:pPr>
            <a:r>
              <a:rPr lang="en-US" sz="1400" dirty="0"/>
              <a:t>correct use of grammar and punctuation </a:t>
            </a:r>
            <a:r>
              <a:rPr lang="en-US" sz="1400" dirty="0" smtClean="0"/>
              <a:t>– making the company look professional</a:t>
            </a:r>
            <a:endParaRPr lang="en-US" sz="1400" dirty="0"/>
          </a:p>
          <a:p>
            <a:pPr marL="536575" indent="-257175">
              <a:buClr>
                <a:srgbClr val="002060"/>
              </a:buClr>
              <a:buFont typeface="Courier New" panose="02070309020205020404" pitchFamily="49" charset="0"/>
              <a:buChar char="o"/>
            </a:pPr>
            <a:r>
              <a:rPr lang="en-US" sz="1400" dirty="0"/>
              <a:t>checking for errors i.e. </a:t>
            </a:r>
          </a:p>
          <a:p>
            <a:pPr marL="987425" lvl="2" indent="-268288">
              <a:buClr>
                <a:schemeClr val="accent4">
                  <a:lumMod val="75000"/>
                </a:schemeClr>
              </a:buClr>
              <a:buSzPct val="68000"/>
              <a:buFont typeface="Arial" panose="020B0604020202020204" pitchFamily="34" charset="0"/>
              <a:buChar char="►"/>
            </a:pPr>
            <a:r>
              <a:rPr lang="en-GB" sz="1400" dirty="0"/>
              <a:t>spell-check </a:t>
            </a:r>
            <a:r>
              <a:rPr lang="en-GB" sz="1400" dirty="0" smtClean="0"/>
              <a:t>– quickly correcting most of the mistakes.</a:t>
            </a:r>
            <a:endParaRPr lang="en-GB" sz="1400" dirty="0"/>
          </a:p>
          <a:p>
            <a:pPr marL="987425" lvl="2" indent="-268288">
              <a:buClr>
                <a:schemeClr val="accent4">
                  <a:lumMod val="75000"/>
                </a:schemeClr>
              </a:buClr>
              <a:buSzPct val="68000"/>
              <a:buFont typeface="Arial" panose="020B0604020202020204" pitchFamily="34" charset="0"/>
              <a:buChar char="►"/>
            </a:pPr>
            <a:r>
              <a:rPr lang="en-GB" sz="1400" dirty="0" smtClean="0"/>
              <a:t>proof-reading – not everything is a spelling mistake. </a:t>
            </a:r>
            <a:endParaRPr lang="en-GB" sz="1400" dirty="0"/>
          </a:p>
          <a:p>
            <a:pPr marL="536575" indent="-257175">
              <a:buClr>
                <a:srgbClr val="002060"/>
              </a:buClr>
              <a:buFont typeface="Courier New" panose="02070309020205020404" pitchFamily="49" charset="0"/>
              <a:buChar char="o"/>
            </a:pPr>
            <a:r>
              <a:rPr lang="en-US" sz="1400" dirty="0"/>
              <a:t>language (e.g. avoidance of slang, abbreviations, emoticons, whole words in uppercase) </a:t>
            </a:r>
            <a:r>
              <a:rPr lang="en-US" sz="1400" dirty="0" smtClean="0"/>
              <a:t>– simple grammatical needs for a company.</a:t>
            </a:r>
          </a:p>
          <a:p>
            <a:pPr>
              <a:buClr>
                <a:srgbClr val="002060"/>
              </a:buClr>
            </a:pPr>
            <a:r>
              <a:rPr lang="en-US" sz="1400" b="1" dirty="0" smtClean="0">
                <a:solidFill>
                  <a:srgbClr val="FF0000"/>
                </a:solidFill>
              </a:rPr>
              <a:t>P2.2 – Task 04 </a:t>
            </a:r>
            <a:r>
              <a:rPr lang="en-US" sz="1400" dirty="0" smtClean="0">
                <a:solidFill>
                  <a:srgbClr val="FF0000"/>
                </a:solidFill>
              </a:rPr>
              <a:t>– Describe in a report with examples, email etiquette.</a:t>
            </a:r>
            <a:endParaRPr lang="en-US" sz="1400" dirty="0">
              <a:solidFill>
                <a:srgbClr val="FF0000"/>
              </a:solidFill>
            </a:endParaRPr>
          </a:p>
          <a:p>
            <a:pPr marL="268288" indent="-268288">
              <a:buClr>
                <a:schemeClr val="accent4">
                  <a:lumMod val="75000"/>
                </a:schemeClr>
              </a:buClr>
              <a:buSzPct val="68000"/>
              <a:buFont typeface="Arial" panose="020B0604020202020204" pitchFamily="34" charset="0"/>
              <a:buChar char="►"/>
            </a:pPr>
            <a:r>
              <a:rPr lang="en-GB" sz="1400" dirty="0"/>
              <a:t>using email systems i.e. </a:t>
            </a:r>
          </a:p>
          <a:p>
            <a:pPr marL="536575" indent="-257175">
              <a:buClr>
                <a:srgbClr val="002060"/>
              </a:buClr>
              <a:buFont typeface="Courier New" panose="02070309020205020404" pitchFamily="49" charset="0"/>
              <a:buChar char="o"/>
            </a:pPr>
            <a:r>
              <a:rPr lang="en-US" sz="1400" dirty="0"/>
              <a:t>creating, editing and deleting contacts and group contacts </a:t>
            </a:r>
          </a:p>
          <a:p>
            <a:pPr marL="536575" indent="-257175">
              <a:buClr>
                <a:srgbClr val="002060"/>
              </a:buClr>
              <a:buFont typeface="Courier New" panose="02070309020205020404" pitchFamily="49" charset="0"/>
              <a:buChar char="o"/>
            </a:pPr>
            <a:r>
              <a:rPr lang="en-US" sz="1400" dirty="0"/>
              <a:t>appropriate use of forward, reply, reply all, CC and BCC </a:t>
            </a:r>
          </a:p>
          <a:p>
            <a:pPr marL="536575" indent="-257175">
              <a:buClr>
                <a:srgbClr val="002060"/>
              </a:buClr>
              <a:buFont typeface="Courier New" panose="02070309020205020404" pitchFamily="49" charset="0"/>
              <a:buChar char="o"/>
            </a:pPr>
            <a:r>
              <a:rPr lang="en-US" sz="1400" dirty="0"/>
              <a:t>attaching appropriate files or documents (e.g. file size restrictions, confidentiality of data, password protection) </a:t>
            </a:r>
          </a:p>
          <a:p>
            <a:pPr marL="536575" indent="-257175">
              <a:buClr>
                <a:srgbClr val="002060"/>
              </a:buClr>
              <a:buFont typeface="Courier New" panose="02070309020205020404" pitchFamily="49" charset="0"/>
              <a:buChar char="o"/>
            </a:pPr>
            <a:r>
              <a:rPr lang="en-US" sz="1400" dirty="0"/>
              <a:t>setting priorities and sensitivities (e.g. high priority, confidential) </a:t>
            </a:r>
            <a:endParaRPr lang="en-US" sz="1400" dirty="0" smtClean="0"/>
          </a:p>
          <a:p>
            <a:pPr>
              <a:buClr>
                <a:srgbClr val="002060"/>
              </a:buClr>
            </a:pPr>
            <a:r>
              <a:rPr lang="en-US" sz="1400" b="1" dirty="0" smtClean="0">
                <a:solidFill>
                  <a:srgbClr val="FF0000"/>
                </a:solidFill>
              </a:rPr>
              <a:t>P2.2 – Task 05 – </a:t>
            </a:r>
            <a:r>
              <a:rPr lang="en-US" sz="1400" dirty="0" smtClean="0">
                <a:solidFill>
                  <a:srgbClr val="FF0000"/>
                </a:solidFill>
              </a:rPr>
              <a:t>Describe why email is a better form of communicating using your scenario as an example.</a:t>
            </a:r>
            <a:endParaRPr lang="en-US" sz="1400" dirty="0">
              <a:solidFill>
                <a:srgbClr val="FF0000"/>
              </a:solidFill>
            </a:endParaRPr>
          </a:p>
        </p:txBody>
      </p:sp>
      <p:pic>
        <p:nvPicPr>
          <p:cNvPr id="4" name="Picture 2" descr="Image result for business emai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1052737"/>
            <a:ext cx="2088232" cy="18167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business emai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2945310"/>
            <a:ext cx="2088232" cy="170348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how to set email high priority"/>
          <p:cNvPicPr>
            <a:picLocks noChangeAspect="1" noChangeArrowheads="1"/>
          </p:cNvPicPr>
          <p:nvPr/>
        </p:nvPicPr>
        <p:blipFill rotWithShape="1">
          <a:blip r:embed="rId5">
            <a:extLst>
              <a:ext uri="{28A0092B-C50C-407E-A947-70E740481C1C}">
                <a14:useLocalDpi xmlns:a14="http://schemas.microsoft.com/office/drawing/2010/main" val="0"/>
              </a:ext>
            </a:extLst>
          </a:blip>
          <a:srcRect l="45746" r="4242" b="16328"/>
          <a:stretch/>
        </p:blipFill>
        <p:spPr bwMode="auto">
          <a:xfrm>
            <a:off x="6804248" y="4797152"/>
            <a:ext cx="2088232" cy="1435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267807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77488</TotalTime>
  <Words>2588</Words>
  <Application>Microsoft Office PowerPoint</Application>
  <PresentationFormat>On-screen Show (4:3)</PresentationFormat>
  <Paragraphs>198</Paragraphs>
  <Slides>12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Calibri</vt:lpstr>
      <vt:lpstr>Courier New</vt:lpstr>
      <vt:lpstr>Lucida Sans Unicode</vt:lpstr>
      <vt:lpstr>Verdana</vt:lpstr>
      <vt:lpstr>Wingdings</vt:lpstr>
      <vt:lpstr>Wingdings 2</vt:lpstr>
      <vt:lpstr>Wingdings 3</vt:lpstr>
      <vt:lpstr>Enderoth</vt:lpstr>
      <vt:lpstr>PowerPoint Presentation</vt:lpstr>
      <vt:lpstr>Assessment Criteria</vt:lpstr>
      <vt:lpstr>Unit Aim</vt:lpstr>
      <vt:lpstr>PowerPoint Presentation</vt:lpstr>
      <vt:lpstr>LO1 - Learning Outcomes</vt:lpstr>
      <vt:lpstr>P1.1 – Letter Conventions &amp; Etiquette</vt:lpstr>
      <vt:lpstr>P1.2 – Letter Conventions &amp; Etiquette</vt:lpstr>
      <vt:lpstr>P2.1 – Business Email Etiquette</vt:lpstr>
      <vt:lpstr>P2.2 – Business Email Etiquette</vt:lpstr>
      <vt:lpstr>M1.1 – Distribution List</vt:lpstr>
      <vt:lpstr>P3.1 – Email Reply to All Response</vt:lpstr>
      <vt:lpstr>LO1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2091</cp:revision>
  <cp:lastPrinted>2014-01-22T18:25:48Z</cp:lastPrinted>
  <dcterms:created xsi:type="dcterms:W3CDTF">2008-03-12T11:01:44Z</dcterms:created>
  <dcterms:modified xsi:type="dcterms:W3CDTF">2018-07-29T15:46:55Z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